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Poppins Ultra-Bold" charset="1" panose="00000900000000000000"/>
      <p:regular r:id="rId36"/>
    </p:embeddedFont>
    <p:embeddedFont>
      <p:font typeface="Garet Bold" charset="1" panose="00000000000000000000"/>
      <p:regular r:id="rId37"/>
    </p:embeddedFont>
    <p:embeddedFont>
      <p:font typeface="Public Sans" charset="1" panose="00000000000000000000"/>
      <p:regular r:id="rId38"/>
    </p:embeddedFont>
    <p:embeddedFont>
      <p:font typeface="Public Sans Bold" charset="1" panose="00000000000000000000"/>
      <p:regular r:id="rId39"/>
    </p:embeddedFont>
    <p:embeddedFont>
      <p:font typeface="Brick Sans" charset="1" panose="00000000000000000000"/>
      <p:regular r:id="rId40"/>
    </p:embeddedFont>
    <p:embeddedFont>
      <p:font typeface="Codec Pro ExtraBold" charset="1" panose="00000700000000000000"/>
      <p:regular r:id="rId41"/>
    </p:embeddedFont>
    <p:embeddedFont>
      <p:font typeface="Canva Sans" charset="1" panose="020B0503030501040103"/>
      <p:regular r:id="rId42"/>
    </p:embeddedFont>
    <p:embeddedFont>
      <p:font typeface="Canva Sans Bold" charset="1" panose="020B0803030501040103"/>
      <p:regular r:id="rId43"/>
    </p:embeddedFont>
    <p:embeddedFont>
      <p:font typeface="Open Sauce Bold" charset="1" panose="00000800000000000000"/>
      <p:regular r:id="rId44"/>
    </p:embeddedFont>
    <p:embeddedFont>
      <p:font typeface="Open Sauce" charset="1" panose="00000500000000000000"/>
      <p:regular r:id="rId45"/>
    </p:embeddedFont>
    <p:embeddedFont>
      <p:font typeface="Garet Ultra-Bold" charset="1" panose="00000000000000000000"/>
      <p:regular r:id="rId46"/>
    </p:embeddedFont>
    <p:embeddedFont>
      <p:font typeface="Garet" charset="1" panose="00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6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svg" Type="http://schemas.openxmlformats.org/officeDocument/2006/relationships/image"/><Relationship Id="rId5" Target="../media/image8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https://en.wikipedia.org/wiki/COVID-19_symptoms" TargetMode="External" Type="http://schemas.openxmlformats.org/officeDocument/2006/relationships/hyperlink"/><Relationship Id="rId6"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16.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4F1FA"/>
        </a:solidFill>
      </p:bgPr>
    </p:bg>
    <p:spTree>
      <p:nvGrpSpPr>
        <p:cNvPr id="1" name=""/>
        <p:cNvGrpSpPr/>
        <p:nvPr/>
      </p:nvGrpSpPr>
      <p:grpSpPr>
        <a:xfrm>
          <a:off x="0" y="0"/>
          <a:ext cx="0" cy="0"/>
          <a:chOff x="0" y="0"/>
          <a:chExt cx="0" cy="0"/>
        </a:xfrm>
      </p:grpSpPr>
      <p:sp>
        <p:nvSpPr>
          <p:cNvPr name="Freeform 2" id="2"/>
          <p:cNvSpPr/>
          <p:nvPr/>
        </p:nvSpPr>
        <p:spPr>
          <a:xfrm flipH="false" flipV="false" rot="0">
            <a:off x="14449769" y="5890276"/>
            <a:ext cx="6372405" cy="6736048"/>
          </a:xfrm>
          <a:custGeom>
            <a:avLst/>
            <a:gdLst/>
            <a:ahLst/>
            <a:cxnLst/>
            <a:rect r="r" b="b" t="t" l="l"/>
            <a:pathLst>
              <a:path h="6736048" w="6372405">
                <a:moveTo>
                  <a:pt x="0" y="0"/>
                </a:moveTo>
                <a:lnTo>
                  <a:pt x="6372405" y="0"/>
                </a:lnTo>
                <a:lnTo>
                  <a:pt x="6372405" y="6736048"/>
                </a:lnTo>
                <a:lnTo>
                  <a:pt x="0" y="6736048"/>
                </a:lnTo>
                <a:lnTo>
                  <a:pt x="0" y="0"/>
                </a:lnTo>
                <a:close/>
              </a:path>
            </a:pathLst>
          </a:custGeom>
          <a:blipFill>
            <a:blip r:embed="rId2"/>
            <a:stretch>
              <a:fillRect l="0" t="0" r="0" b="0"/>
            </a:stretch>
          </a:blipFill>
        </p:spPr>
      </p:sp>
      <p:sp>
        <p:nvSpPr>
          <p:cNvPr name="Freeform 3" id="3"/>
          <p:cNvSpPr/>
          <p:nvPr/>
        </p:nvSpPr>
        <p:spPr>
          <a:xfrm flipH="false" flipV="false" rot="0">
            <a:off x="12519929" y="-5085592"/>
            <a:ext cx="8302245" cy="8229600"/>
          </a:xfrm>
          <a:custGeom>
            <a:avLst/>
            <a:gdLst/>
            <a:ahLst/>
            <a:cxnLst/>
            <a:rect r="r" b="b" t="t" l="l"/>
            <a:pathLst>
              <a:path h="8229600" w="8302245">
                <a:moveTo>
                  <a:pt x="0" y="0"/>
                </a:moveTo>
                <a:lnTo>
                  <a:pt x="8302245" y="0"/>
                </a:lnTo>
                <a:lnTo>
                  <a:pt x="8302245" y="8229600"/>
                </a:lnTo>
                <a:lnTo>
                  <a:pt x="0" y="8229600"/>
                </a:lnTo>
                <a:lnTo>
                  <a:pt x="0" y="0"/>
                </a:lnTo>
                <a:close/>
              </a:path>
            </a:pathLst>
          </a:custGeom>
          <a:blipFill>
            <a:blip r:embed="rId3">
              <a:alphaModFix amt="15000"/>
            </a:blip>
            <a:stretch>
              <a:fillRect l="0" t="0" r="0" b="0"/>
            </a:stretch>
          </a:blipFill>
        </p:spPr>
      </p:sp>
      <p:sp>
        <p:nvSpPr>
          <p:cNvPr name="Freeform 4" id="4"/>
          <p:cNvSpPr/>
          <p:nvPr/>
        </p:nvSpPr>
        <p:spPr>
          <a:xfrm flipH="false" flipV="false" rot="0">
            <a:off x="-2139394" y="6548738"/>
            <a:ext cx="7458075" cy="8229600"/>
          </a:xfrm>
          <a:custGeom>
            <a:avLst/>
            <a:gdLst/>
            <a:ahLst/>
            <a:cxnLst/>
            <a:rect r="r" b="b" t="t" l="l"/>
            <a:pathLst>
              <a:path h="8229600" w="7458075">
                <a:moveTo>
                  <a:pt x="0" y="0"/>
                </a:moveTo>
                <a:lnTo>
                  <a:pt x="7458075" y="0"/>
                </a:lnTo>
                <a:lnTo>
                  <a:pt x="7458075" y="8229600"/>
                </a:lnTo>
                <a:lnTo>
                  <a:pt x="0" y="8229600"/>
                </a:lnTo>
                <a:lnTo>
                  <a:pt x="0" y="0"/>
                </a:lnTo>
                <a:close/>
              </a:path>
            </a:pathLst>
          </a:custGeom>
          <a:blipFill>
            <a:blip r:embed="rId4">
              <a:alphaModFix amt="12000"/>
            </a:blip>
            <a:stretch>
              <a:fillRect l="0" t="0" r="0" b="0"/>
            </a:stretch>
          </a:blipFill>
        </p:spPr>
      </p:sp>
      <p:sp>
        <p:nvSpPr>
          <p:cNvPr name="Freeform 5" id="5"/>
          <p:cNvSpPr/>
          <p:nvPr/>
        </p:nvSpPr>
        <p:spPr>
          <a:xfrm flipH="false" flipV="false" rot="0">
            <a:off x="4405569" y="1363734"/>
            <a:ext cx="2420910" cy="801926"/>
          </a:xfrm>
          <a:custGeom>
            <a:avLst/>
            <a:gdLst/>
            <a:ahLst/>
            <a:cxnLst/>
            <a:rect r="r" b="b" t="t" l="l"/>
            <a:pathLst>
              <a:path h="801926" w="2420910">
                <a:moveTo>
                  <a:pt x="0" y="0"/>
                </a:moveTo>
                <a:lnTo>
                  <a:pt x="2420910" y="0"/>
                </a:lnTo>
                <a:lnTo>
                  <a:pt x="2420910" y="801927"/>
                </a:lnTo>
                <a:lnTo>
                  <a:pt x="0" y="801927"/>
                </a:lnTo>
                <a:lnTo>
                  <a:pt x="0" y="0"/>
                </a:lnTo>
                <a:close/>
              </a:path>
            </a:pathLst>
          </a:custGeom>
          <a:blipFill>
            <a:blip r:embed="rId5">
              <a:alphaModFix amt="36000"/>
            </a:blip>
            <a:stretch>
              <a:fillRect l="0" t="0" r="0" b="0"/>
            </a:stretch>
          </a:blipFill>
        </p:spPr>
      </p:sp>
      <p:sp>
        <p:nvSpPr>
          <p:cNvPr name="Freeform 6" id="6"/>
          <p:cNvSpPr/>
          <p:nvPr/>
        </p:nvSpPr>
        <p:spPr>
          <a:xfrm flipH="false" flipV="false" rot="0">
            <a:off x="5616024" y="8415991"/>
            <a:ext cx="1928605" cy="1839407"/>
          </a:xfrm>
          <a:custGeom>
            <a:avLst/>
            <a:gdLst/>
            <a:ahLst/>
            <a:cxnLst/>
            <a:rect r="r" b="b" t="t" l="l"/>
            <a:pathLst>
              <a:path h="1839407" w="1928605">
                <a:moveTo>
                  <a:pt x="0" y="0"/>
                </a:moveTo>
                <a:lnTo>
                  <a:pt x="1928605" y="0"/>
                </a:lnTo>
                <a:lnTo>
                  <a:pt x="1928605" y="1839407"/>
                </a:lnTo>
                <a:lnTo>
                  <a:pt x="0" y="1839407"/>
                </a:lnTo>
                <a:lnTo>
                  <a:pt x="0" y="0"/>
                </a:lnTo>
                <a:close/>
              </a:path>
            </a:pathLst>
          </a:custGeom>
          <a:blipFill>
            <a:blip r:embed="rId6"/>
            <a:stretch>
              <a:fillRect l="0" t="0" r="0" b="0"/>
            </a:stretch>
          </a:blipFill>
        </p:spPr>
      </p:sp>
      <p:sp>
        <p:nvSpPr>
          <p:cNvPr name="Freeform 7" id="7"/>
          <p:cNvSpPr/>
          <p:nvPr/>
        </p:nvSpPr>
        <p:spPr>
          <a:xfrm flipH="false" flipV="false" rot="0">
            <a:off x="-2178790" y="-2633451"/>
            <a:ext cx="6414979" cy="6781052"/>
          </a:xfrm>
          <a:custGeom>
            <a:avLst/>
            <a:gdLst/>
            <a:ahLst/>
            <a:cxnLst/>
            <a:rect r="r" b="b" t="t" l="l"/>
            <a:pathLst>
              <a:path h="6781052" w="6414979">
                <a:moveTo>
                  <a:pt x="0" y="0"/>
                </a:moveTo>
                <a:lnTo>
                  <a:pt x="6414980" y="0"/>
                </a:lnTo>
                <a:lnTo>
                  <a:pt x="6414980" y="6781052"/>
                </a:lnTo>
                <a:lnTo>
                  <a:pt x="0" y="6781052"/>
                </a:lnTo>
                <a:lnTo>
                  <a:pt x="0" y="0"/>
                </a:lnTo>
                <a:close/>
              </a:path>
            </a:pathLst>
          </a:custGeom>
          <a:blipFill>
            <a:blip r:embed="rId7"/>
            <a:stretch>
              <a:fillRect l="0" t="0" r="0" b="0"/>
            </a:stretch>
          </a:blipFill>
        </p:spPr>
      </p:sp>
      <p:sp>
        <p:nvSpPr>
          <p:cNvPr name="Freeform 8" id="8"/>
          <p:cNvSpPr/>
          <p:nvPr/>
        </p:nvSpPr>
        <p:spPr>
          <a:xfrm flipH="false" flipV="false" rot="0">
            <a:off x="12288445" y="8127222"/>
            <a:ext cx="1600112" cy="1038747"/>
          </a:xfrm>
          <a:custGeom>
            <a:avLst/>
            <a:gdLst/>
            <a:ahLst/>
            <a:cxnLst/>
            <a:rect r="r" b="b" t="t" l="l"/>
            <a:pathLst>
              <a:path h="1038747" w="1600112">
                <a:moveTo>
                  <a:pt x="0" y="0"/>
                </a:moveTo>
                <a:lnTo>
                  <a:pt x="1600112" y="0"/>
                </a:lnTo>
                <a:lnTo>
                  <a:pt x="1600112" y="1038747"/>
                </a:lnTo>
                <a:lnTo>
                  <a:pt x="0" y="1038747"/>
                </a:lnTo>
                <a:lnTo>
                  <a:pt x="0" y="0"/>
                </a:lnTo>
                <a:close/>
              </a:path>
            </a:pathLst>
          </a:custGeom>
          <a:blipFill>
            <a:blip r:embed="rId8"/>
            <a:stretch>
              <a:fillRect l="0" t="0" r="0" b="0"/>
            </a:stretch>
          </a:blipFill>
        </p:spPr>
      </p:sp>
      <p:sp>
        <p:nvSpPr>
          <p:cNvPr name="TextBox 9" id="9"/>
          <p:cNvSpPr txBox="true"/>
          <p:nvPr/>
        </p:nvSpPr>
        <p:spPr>
          <a:xfrm rot="0">
            <a:off x="4264765" y="6075386"/>
            <a:ext cx="9240459" cy="718105"/>
          </a:xfrm>
          <a:prstGeom prst="rect">
            <a:avLst/>
          </a:prstGeom>
        </p:spPr>
        <p:txBody>
          <a:bodyPr anchor="t" rtlCol="false" tIns="0" lIns="0" bIns="0" rIns="0">
            <a:spAutoFit/>
          </a:bodyPr>
          <a:lstStyle/>
          <a:p>
            <a:pPr algn="ctr">
              <a:lnSpc>
                <a:spcPts val="5569"/>
              </a:lnSpc>
            </a:pPr>
            <a:r>
              <a:rPr lang="en-US" sz="3978">
                <a:solidFill>
                  <a:srgbClr val="00878E"/>
                </a:solidFill>
                <a:latin typeface="Poppins Ultra-Bold"/>
              </a:rPr>
              <a:t>By Oluwatosin Joshua Adebayo</a:t>
            </a:r>
          </a:p>
        </p:txBody>
      </p:sp>
      <p:sp>
        <p:nvSpPr>
          <p:cNvPr name="AutoShape 10" id="10"/>
          <p:cNvSpPr/>
          <p:nvPr/>
        </p:nvSpPr>
        <p:spPr>
          <a:xfrm>
            <a:off x="4496594" y="5914088"/>
            <a:ext cx="8719650" cy="23812"/>
          </a:xfrm>
          <a:prstGeom prst="line">
            <a:avLst/>
          </a:prstGeom>
          <a:ln cap="flat" w="47625">
            <a:solidFill>
              <a:srgbClr val="5062C6"/>
            </a:solidFill>
            <a:prstDash val="solid"/>
            <a:headEnd type="none" len="sm" w="sm"/>
            <a:tailEnd type="none" len="sm" w="sm"/>
          </a:ln>
        </p:spPr>
      </p:sp>
      <p:sp>
        <p:nvSpPr>
          <p:cNvPr name="TextBox 11" id="11"/>
          <p:cNvSpPr txBox="true"/>
          <p:nvPr/>
        </p:nvSpPr>
        <p:spPr>
          <a:xfrm rot="0">
            <a:off x="4464964" y="5008935"/>
            <a:ext cx="8623536" cy="534670"/>
          </a:xfrm>
          <a:prstGeom prst="rect">
            <a:avLst/>
          </a:prstGeom>
        </p:spPr>
        <p:txBody>
          <a:bodyPr anchor="t" rtlCol="false" tIns="0" lIns="0" bIns="0" rIns="0">
            <a:spAutoFit/>
          </a:bodyPr>
          <a:lstStyle/>
          <a:p>
            <a:pPr algn="ctr">
              <a:lnSpc>
                <a:spcPts val="4339"/>
              </a:lnSpc>
            </a:pPr>
            <a:r>
              <a:rPr lang="en-US" sz="3499">
                <a:solidFill>
                  <a:srgbClr val="00878E"/>
                </a:solidFill>
                <a:latin typeface="Garet Bold"/>
              </a:rPr>
              <a:t>Data Analysis using MySQL</a:t>
            </a:r>
          </a:p>
        </p:txBody>
      </p:sp>
      <p:sp>
        <p:nvSpPr>
          <p:cNvPr name="TextBox 12" id="12"/>
          <p:cNvSpPr txBox="true"/>
          <p:nvPr/>
        </p:nvSpPr>
        <p:spPr>
          <a:xfrm rot="0">
            <a:off x="2676177" y="3608134"/>
            <a:ext cx="12935647" cy="1410327"/>
          </a:xfrm>
          <a:prstGeom prst="rect">
            <a:avLst/>
          </a:prstGeom>
        </p:spPr>
        <p:txBody>
          <a:bodyPr anchor="t" rtlCol="false" tIns="0" lIns="0" bIns="0" rIns="0">
            <a:spAutoFit/>
          </a:bodyPr>
          <a:lstStyle/>
          <a:p>
            <a:pPr algn="ctr">
              <a:lnSpc>
                <a:spcPts val="10990"/>
              </a:lnSpc>
            </a:pPr>
            <a:r>
              <a:rPr lang="en-US" sz="7850">
                <a:solidFill>
                  <a:srgbClr val="5062C6"/>
                </a:solidFill>
                <a:latin typeface="Poppins Ultra-Bold"/>
              </a:rPr>
              <a:t>CORONA VIRUS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155681"/>
            <a:ext cx="1191196" cy="1196098"/>
          </a:xfrm>
          <a:custGeom>
            <a:avLst/>
            <a:gdLst/>
            <a:ahLst/>
            <a:cxnLst/>
            <a:rect r="r" b="b" t="t" l="l"/>
            <a:pathLst>
              <a:path h="1196098" w="1191196">
                <a:moveTo>
                  <a:pt x="0" y="0"/>
                </a:moveTo>
                <a:lnTo>
                  <a:pt x="1191196" y="0"/>
                </a:lnTo>
                <a:lnTo>
                  <a:pt x="1191196" y="1196099"/>
                </a:lnTo>
                <a:lnTo>
                  <a:pt x="0" y="1196099"/>
                </a:lnTo>
                <a:lnTo>
                  <a:pt x="0" y="0"/>
                </a:lnTo>
                <a:close/>
              </a:path>
            </a:pathLst>
          </a:custGeom>
          <a:blipFill>
            <a:blip r:embed="rId3"/>
            <a:stretch>
              <a:fillRect l="0" t="0" r="0" b="0"/>
            </a:stretch>
          </a:blipFill>
        </p:spPr>
      </p:sp>
      <p:sp>
        <p:nvSpPr>
          <p:cNvPr name="Freeform 4" id="4"/>
          <p:cNvSpPr/>
          <p:nvPr/>
        </p:nvSpPr>
        <p:spPr>
          <a:xfrm flipH="false" flipV="false" rot="0">
            <a:off x="8480486" y="2916825"/>
            <a:ext cx="8778814" cy="1970213"/>
          </a:xfrm>
          <a:custGeom>
            <a:avLst/>
            <a:gdLst/>
            <a:ahLst/>
            <a:cxnLst/>
            <a:rect r="r" b="b" t="t" l="l"/>
            <a:pathLst>
              <a:path h="1970213" w="8778814">
                <a:moveTo>
                  <a:pt x="0" y="0"/>
                </a:moveTo>
                <a:lnTo>
                  <a:pt x="8778814" y="0"/>
                </a:lnTo>
                <a:lnTo>
                  <a:pt x="8778814" y="1970213"/>
                </a:lnTo>
                <a:lnTo>
                  <a:pt x="0" y="1970213"/>
                </a:lnTo>
                <a:lnTo>
                  <a:pt x="0" y="0"/>
                </a:lnTo>
                <a:close/>
              </a:path>
            </a:pathLst>
          </a:custGeom>
          <a:blipFill>
            <a:blip r:embed="rId4"/>
            <a:stretch>
              <a:fillRect l="-173" t="-5161" r="0" b="-5161"/>
            </a:stretch>
          </a:blipFill>
        </p:spPr>
      </p:sp>
      <p:sp>
        <p:nvSpPr>
          <p:cNvPr name="Freeform 5" id="5"/>
          <p:cNvSpPr/>
          <p:nvPr/>
        </p:nvSpPr>
        <p:spPr>
          <a:xfrm flipH="false" flipV="false" rot="0">
            <a:off x="726362" y="1881347"/>
            <a:ext cx="6742731" cy="7722533"/>
          </a:xfrm>
          <a:custGeom>
            <a:avLst/>
            <a:gdLst/>
            <a:ahLst/>
            <a:cxnLst/>
            <a:rect r="r" b="b" t="t" l="l"/>
            <a:pathLst>
              <a:path h="7722533" w="6742731">
                <a:moveTo>
                  <a:pt x="0" y="0"/>
                </a:moveTo>
                <a:lnTo>
                  <a:pt x="6742731" y="0"/>
                </a:lnTo>
                <a:lnTo>
                  <a:pt x="6742731" y="7722533"/>
                </a:lnTo>
                <a:lnTo>
                  <a:pt x="0" y="7722533"/>
                </a:lnTo>
                <a:lnTo>
                  <a:pt x="0" y="0"/>
                </a:lnTo>
                <a:close/>
              </a:path>
            </a:pathLst>
          </a:custGeom>
          <a:blipFill>
            <a:blip r:embed="rId5"/>
            <a:stretch>
              <a:fillRect l="0" t="0" r="-3588" b="0"/>
            </a:stretch>
          </a:blipFill>
        </p:spPr>
      </p:sp>
      <p:sp>
        <p:nvSpPr>
          <p:cNvPr name="TextBox 6" id="6"/>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
        <p:nvSpPr>
          <p:cNvPr name="TextBox 7" id="7"/>
          <p:cNvSpPr txBox="true"/>
          <p:nvPr/>
        </p:nvSpPr>
        <p:spPr>
          <a:xfrm rot="0">
            <a:off x="8453619" y="5818814"/>
            <a:ext cx="8805681" cy="1601930"/>
          </a:xfrm>
          <a:prstGeom prst="rect">
            <a:avLst/>
          </a:prstGeom>
        </p:spPr>
        <p:txBody>
          <a:bodyPr anchor="t" rtlCol="false" tIns="0" lIns="0" bIns="0" rIns="0">
            <a:spAutoFit/>
          </a:bodyPr>
          <a:lstStyle/>
          <a:p>
            <a:pPr algn="l">
              <a:lnSpc>
                <a:spcPts val="4175"/>
              </a:lnSpc>
            </a:pPr>
            <a:r>
              <a:rPr lang="en-US" sz="4175">
                <a:solidFill>
                  <a:srgbClr val="FFFFFF"/>
                </a:solidFill>
                <a:latin typeface="Garet"/>
              </a:rPr>
              <a:t>Using Case statement, it made it clear that there are no null values hence it returned zero.</a:t>
            </a:r>
          </a:p>
        </p:txBody>
      </p:sp>
      <p:sp>
        <p:nvSpPr>
          <p:cNvPr name="TextBox 8" id="8"/>
          <p:cNvSpPr txBox="true"/>
          <p:nvPr/>
        </p:nvSpPr>
        <p:spPr>
          <a:xfrm rot="0">
            <a:off x="4691956" y="417397"/>
            <a:ext cx="9754832" cy="600781"/>
          </a:xfrm>
          <a:prstGeom prst="rect">
            <a:avLst/>
          </a:prstGeom>
        </p:spPr>
        <p:txBody>
          <a:bodyPr anchor="t" rtlCol="false" tIns="0" lIns="0" bIns="0" rIns="0">
            <a:spAutoFit/>
          </a:bodyPr>
          <a:lstStyle/>
          <a:p>
            <a:pPr algn="ctr" marL="0" indent="0" lvl="0">
              <a:lnSpc>
                <a:spcPts val="4589"/>
              </a:lnSpc>
              <a:spcBef>
                <a:spcPct val="0"/>
              </a:spcBef>
            </a:pPr>
            <a:r>
              <a:rPr lang="en-US" sz="4589" strike="noStrike" u="none">
                <a:solidFill>
                  <a:srgbClr val="000000"/>
                </a:solidFill>
                <a:latin typeface="Garet Bold"/>
              </a:rPr>
              <a:t>Putting it into perspective</a:t>
            </a:r>
          </a:p>
        </p:txBody>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155681"/>
            <a:ext cx="1191196" cy="1196098"/>
          </a:xfrm>
          <a:custGeom>
            <a:avLst/>
            <a:gdLst/>
            <a:ahLst/>
            <a:cxnLst/>
            <a:rect r="r" b="b" t="t" l="l"/>
            <a:pathLst>
              <a:path h="1196098" w="1191196">
                <a:moveTo>
                  <a:pt x="0" y="0"/>
                </a:moveTo>
                <a:lnTo>
                  <a:pt x="1191196" y="0"/>
                </a:lnTo>
                <a:lnTo>
                  <a:pt x="1191196" y="1196099"/>
                </a:lnTo>
                <a:lnTo>
                  <a:pt x="0" y="1196099"/>
                </a:lnTo>
                <a:lnTo>
                  <a:pt x="0" y="0"/>
                </a:lnTo>
                <a:close/>
              </a:path>
            </a:pathLst>
          </a:custGeom>
          <a:blipFill>
            <a:blip r:embed="rId3"/>
            <a:stretch>
              <a:fillRect l="0" t="0" r="0" b="0"/>
            </a:stretch>
          </a:blipFill>
        </p:spPr>
      </p:sp>
      <p:sp>
        <p:nvSpPr>
          <p:cNvPr name="Freeform 4" id="4"/>
          <p:cNvSpPr/>
          <p:nvPr/>
        </p:nvSpPr>
        <p:spPr>
          <a:xfrm flipH="false" flipV="false" rot="0">
            <a:off x="3980690" y="8204839"/>
            <a:ext cx="10907830" cy="1053461"/>
          </a:xfrm>
          <a:custGeom>
            <a:avLst/>
            <a:gdLst/>
            <a:ahLst/>
            <a:cxnLst/>
            <a:rect r="r" b="b" t="t" l="l"/>
            <a:pathLst>
              <a:path h="1053461" w="10907830">
                <a:moveTo>
                  <a:pt x="0" y="0"/>
                </a:moveTo>
                <a:lnTo>
                  <a:pt x="10907829" y="0"/>
                </a:lnTo>
                <a:lnTo>
                  <a:pt x="10907829" y="1053461"/>
                </a:lnTo>
                <a:lnTo>
                  <a:pt x="0" y="1053461"/>
                </a:lnTo>
                <a:lnTo>
                  <a:pt x="0" y="0"/>
                </a:lnTo>
                <a:close/>
              </a:path>
            </a:pathLst>
          </a:custGeom>
          <a:blipFill>
            <a:blip r:embed="rId4"/>
            <a:stretch>
              <a:fillRect l="0" t="0" r="-18122" b="0"/>
            </a:stretch>
          </a:blipFill>
        </p:spPr>
      </p:sp>
      <p:sp>
        <p:nvSpPr>
          <p:cNvPr name="Freeform 5" id="5"/>
          <p:cNvSpPr/>
          <p:nvPr/>
        </p:nvSpPr>
        <p:spPr>
          <a:xfrm flipH="false" flipV="false" rot="0">
            <a:off x="3980690" y="2823253"/>
            <a:ext cx="10907830" cy="4640495"/>
          </a:xfrm>
          <a:custGeom>
            <a:avLst/>
            <a:gdLst/>
            <a:ahLst/>
            <a:cxnLst/>
            <a:rect r="r" b="b" t="t" l="l"/>
            <a:pathLst>
              <a:path h="4640495" w="10907830">
                <a:moveTo>
                  <a:pt x="0" y="0"/>
                </a:moveTo>
                <a:lnTo>
                  <a:pt x="10907829" y="0"/>
                </a:lnTo>
                <a:lnTo>
                  <a:pt x="10907829" y="4640494"/>
                </a:lnTo>
                <a:lnTo>
                  <a:pt x="0" y="4640494"/>
                </a:lnTo>
                <a:lnTo>
                  <a:pt x="0" y="0"/>
                </a:lnTo>
                <a:close/>
              </a:path>
            </a:pathLst>
          </a:custGeom>
          <a:blipFill>
            <a:blip r:embed="rId5"/>
            <a:stretch>
              <a:fillRect l="0" t="0" r="0" b="0"/>
            </a:stretch>
          </a:blipFill>
        </p:spPr>
      </p:sp>
      <p:sp>
        <p:nvSpPr>
          <p:cNvPr name="TextBox 6" id="6"/>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
        <p:nvSpPr>
          <p:cNvPr name="TextBox 7" id="7"/>
          <p:cNvSpPr txBox="true"/>
          <p:nvPr/>
        </p:nvSpPr>
        <p:spPr>
          <a:xfrm rot="0">
            <a:off x="3980690" y="755888"/>
            <a:ext cx="11177366" cy="1529794"/>
          </a:xfrm>
          <a:prstGeom prst="rect">
            <a:avLst/>
          </a:prstGeom>
        </p:spPr>
        <p:txBody>
          <a:bodyPr anchor="t" rtlCol="false" tIns="0" lIns="0" bIns="0" rIns="0">
            <a:spAutoFit/>
          </a:bodyPr>
          <a:lstStyle/>
          <a:p>
            <a:pPr algn="ctr" marL="0" indent="0" lvl="0">
              <a:lnSpc>
                <a:spcPts val="3998"/>
              </a:lnSpc>
              <a:spcBef>
                <a:spcPct val="0"/>
              </a:spcBef>
            </a:pPr>
            <a:r>
              <a:rPr lang="en-US" sz="3998" strike="noStrike" u="none">
                <a:solidFill>
                  <a:srgbClr val="000000"/>
                </a:solidFill>
                <a:latin typeface="Garet Bold"/>
              </a:rPr>
              <a:t>For knowledge purposes, this query will help update null or missing values with zero.</a:t>
            </a:r>
          </a:p>
        </p:txBody>
      </p:sp>
    </p:spTree>
  </p:cSld>
  <p:clrMapOvr>
    <a:masterClrMapping/>
  </p:clrMapOvr>
  <p:transition spd="fast">
    <p:cover dir="d"/>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155681"/>
            <a:ext cx="1191196" cy="1196098"/>
          </a:xfrm>
          <a:custGeom>
            <a:avLst/>
            <a:gdLst/>
            <a:ahLst/>
            <a:cxnLst/>
            <a:rect r="r" b="b" t="t" l="l"/>
            <a:pathLst>
              <a:path h="1196098" w="1191196">
                <a:moveTo>
                  <a:pt x="0" y="0"/>
                </a:moveTo>
                <a:lnTo>
                  <a:pt x="1191196" y="0"/>
                </a:lnTo>
                <a:lnTo>
                  <a:pt x="1191196" y="1196099"/>
                </a:lnTo>
                <a:lnTo>
                  <a:pt x="0" y="1196099"/>
                </a:lnTo>
                <a:lnTo>
                  <a:pt x="0" y="0"/>
                </a:lnTo>
                <a:close/>
              </a:path>
            </a:pathLst>
          </a:custGeom>
          <a:blipFill>
            <a:blip r:embed="rId3"/>
            <a:stretch>
              <a:fillRect l="0" t="0" r="0" b="0"/>
            </a:stretch>
          </a:blipFill>
        </p:spPr>
      </p:sp>
      <p:sp>
        <p:nvSpPr>
          <p:cNvPr name="Freeform 4" id="4"/>
          <p:cNvSpPr/>
          <p:nvPr/>
        </p:nvSpPr>
        <p:spPr>
          <a:xfrm flipH="false" flipV="false" rot="0">
            <a:off x="4170921" y="6067423"/>
            <a:ext cx="9946158" cy="3317739"/>
          </a:xfrm>
          <a:custGeom>
            <a:avLst/>
            <a:gdLst/>
            <a:ahLst/>
            <a:cxnLst/>
            <a:rect r="r" b="b" t="t" l="l"/>
            <a:pathLst>
              <a:path h="3317739" w="9946158">
                <a:moveTo>
                  <a:pt x="0" y="0"/>
                </a:moveTo>
                <a:lnTo>
                  <a:pt x="9946158" y="0"/>
                </a:lnTo>
                <a:lnTo>
                  <a:pt x="9946158" y="3317740"/>
                </a:lnTo>
                <a:lnTo>
                  <a:pt x="0" y="3317740"/>
                </a:lnTo>
                <a:lnTo>
                  <a:pt x="0" y="0"/>
                </a:lnTo>
                <a:close/>
              </a:path>
            </a:pathLst>
          </a:custGeom>
          <a:blipFill>
            <a:blip r:embed="rId4"/>
            <a:stretch>
              <a:fillRect l="0" t="-2650" r="0" b="-2650"/>
            </a:stretch>
          </a:blipFill>
        </p:spPr>
      </p:sp>
      <p:sp>
        <p:nvSpPr>
          <p:cNvPr name="Freeform 5" id="5"/>
          <p:cNvSpPr/>
          <p:nvPr/>
        </p:nvSpPr>
        <p:spPr>
          <a:xfrm flipH="false" flipV="false" rot="0">
            <a:off x="4170921" y="1542367"/>
            <a:ext cx="9946158" cy="4020232"/>
          </a:xfrm>
          <a:custGeom>
            <a:avLst/>
            <a:gdLst/>
            <a:ahLst/>
            <a:cxnLst/>
            <a:rect r="r" b="b" t="t" l="l"/>
            <a:pathLst>
              <a:path h="4020232" w="9946158">
                <a:moveTo>
                  <a:pt x="0" y="0"/>
                </a:moveTo>
                <a:lnTo>
                  <a:pt x="9946158" y="0"/>
                </a:lnTo>
                <a:lnTo>
                  <a:pt x="9946158" y="4020231"/>
                </a:lnTo>
                <a:lnTo>
                  <a:pt x="0" y="4020231"/>
                </a:lnTo>
                <a:lnTo>
                  <a:pt x="0" y="0"/>
                </a:lnTo>
                <a:close/>
              </a:path>
            </a:pathLst>
          </a:custGeom>
          <a:blipFill>
            <a:blip r:embed="rId5"/>
            <a:stretch>
              <a:fillRect l="0" t="0" r="0" b="0"/>
            </a:stretch>
          </a:blipFill>
        </p:spPr>
      </p:sp>
      <p:sp>
        <p:nvSpPr>
          <p:cNvPr name="TextBox 6" id="6"/>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
        <p:nvSpPr>
          <p:cNvPr name="TextBox 7" id="7"/>
          <p:cNvSpPr txBox="true"/>
          <p:nvPr/>
        </p:nvSpPr>
        <p:spPr>
          <a:xfrm rot="0">
            <a:off x="3555317" y="519922"/>
            <a:ext cx="11177366" cy="520496"/>
          </a:xfrm>
          <a:prstGeom prst="rect">
            <a:avLst/>
          </a:prstGeom>
        </p:spPr>
        <p:txBody>
          <a:bodyPr anchor="t" rtlCol="false" tIns="0" lIns="0" bIns="0" rIns="0">
            <a:spAutoFit/>
          </a:bodyPr>
          <a:lstStyle/>
          <a:p>
            <a:pPr algn="ctr" marL="0" indent="0" lvl="0">
              <a:lnSpc>
                <a:spcPts val="3998"/>
              </a:lnSpc>
              <a:spcBef>
                <a:spcPct val="0"/>
              </a:spcBef>
            </a:pPr>
            <a:r>
              <a:rPr lang="en-US" sz="3998" strike="noStrike" u="none">
                <a:solidFill>
                  <a:srgbClr val="000000"/>
                </a:solidFill>
                <a:latin typeface="Garet Bold"/>
              </a:rPr>
              <a:t>The number of rows this dataset covers</a:t>
            </a:r>
          </a:p>
        </p:txBody>
      </p:sp>
    </p:spTree>
  </p:cSld>
  <p:clrMapOvr>
    <a:masterClrMapping/>
  </p:clrMapOvr>
  <p:transition spd="fast">
    <p:cover dir="d"/>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155681"/>
            <a:ext cx="1191196" cy="1196098"/>
          </a:xfrm>
          <a:custGeom>
            <a:avLst/>
            <a:gdLst/>
            <a:ahLst/>
            <a:cxnLst/>
            <a:rect r="r" b="b" t="t" l="l"/>
            <a:pathLst>
              <a:path h="1196098" w="1191196">
                <a:moveTo>
                  <a:pt x="0" y="0"/>
                </a:moveTo>
                <a:lnTo>
                  <a:pt x="1191196" y="0"/>
                </a:lnTo>
                <a:lnTo>
                  <a:pt x="1191196" y="1196099"/>
                </a:lnTo>
                <a:lnTo>
                  <a:pt x="0" y="1196099"/>
                </a:lnTo>
                <a:lnTo>
                  <a:pt x="0" y="0"/>
                </a:lnTo>
                <a:close/>
              </a:path>
            </a:pathLst>
          </a:custGeom>
          <a:blipFill>
            <a:blip r:embed="rId3"/>
            <a:stretch>
              <a:fillRect l="0" t="0" r="0" b="0"/>
            </a:stretch>
          </a:blipFill>
        </p:spPr>
      </p:sp>
      <p:sp>
        <p:nvSpPr>
          <p:cNvPr name="Freeform 4" id="4"/>
          <p:cNvSpPr/>
          <p:nvPr/>
        </p:nvSpPr>
        <p:spPr>
          <a:xfrm flipH="false" flipV="false" rot="0">
            <a:off x="3651702" y="6728452"/>
            <a:ext cx="11506354" cy="2529848"/>
          </a:xfrm>
          <a:custGeom>
            <a:avLst/>
            <a:gdLst/>
            <a:ahLst/>
            <a:cxnLst/>
            <a:rect r="r" b="b" t="t" l="l"/>
            <a:pathLst>
              <a:path h="2529848" w="11506354">
                <a:moveTo>
                  <a:pt x="0" y="0"/>
                </a:moveTo>
                <a:lnTo>
                  <a:pt x="11506354" y="0"/>
                </a:lnTo>
                <a:lnTo>
                  <a:pt x="11506354" y="2529848"/>
                </a:lnTo>
                <a:lnTo>
                  <a:pt x="0" y="2529848"/>
                </a:lnTo>
                <a:lnTo>
                  <a:pt x="0" y="0"/>
                </a:lnTo>
                <a:close/>
              </a:path>
            </a:pathLst>
          </a:custGeom>
          <a:blipFill>
            <a:blip r:embed="rId4"/>
            <a:stretch>
              <a:fillRect l="-2446" t="-3236" r="0" b="-3236"/>
            </a:stretch>
          </a:blipFill>
        </p:spPr>
      </p:sp>
      <p:sp>
        <p:nvSpPr>
          <p:cNvPr name="Freeform 5" id="5"/>
          <p:cNvSpPr/>
          <p:nvPr/>
        </p:nvSpPr>
        <p:spPr>
          <a:xfrm flipH="false" flipV="false" rot="0">
            <a:off x="3804461" y="2235020"/>
            <a:ext cx="11353594" cy="3257333"/>
          </a:xfrm>
          <a:custGeom>
            <a:avLst/>
            <a:gdLst/>
            <a:ahLst/>
            <a:cxnLst/>
            <a:rect r="r" b="b" t="t" l="l"/>
            <a:pathLst>
              <a:path h="3257333" w="11353594">
                <a:moveTo>
                  <a:pt x="0" y="0"/>
                </a:moveTo>
                <a:lnTo>
                  <a:pt x="11353595" y="0"/>
                </a:lnTo>
                <a:lnTo>
                  <a:pt x="11353595" y="3257333"/>
                </a:lnTo>
                <a:lnTo>
                  <a:pt x="0" y="3257333"/>
                </a:lnTo>
                <a:lnTo>
                  <a:pt x="0" y="0"/>
                </a:lnTo>
                <a:close/>
              </a:path>
            </a:pathLst>
          </a:custGeom>
          <a:blipFill>
            <a:blip r:embed="rId5"/>
            <a:stretch>
              <a:fillRect l="0" t="0" r="0" b="0"/>
            </a:stretch>
          </a:blipFill>
        </p:spPr>
      </p:sp>
      <p:sp>
        <p:nvSpPr>
          <p:cNvPr name="TextBox 6" id="6"/>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
        <p:nvSpPr>
          <p:cNvPr name="TextBox 7" id="7"/>
          <p:cNvSpPr txBox="true"/>
          <p:nvPr/>
        </p:nvSpPr>
        <p:spPr>
          <a:xfrm rot="0">
            <a:off x="3980690" y="755888"/>
            <a:ext cx="11177366" cy="1025497"/>
          </a:xfrm>
          <a:prstGeom prst="rect">
            <a:avLst/>
          </a:prstGeom>
        </p:spPr>
        <p:txBody>
          <a:bodyPr anchor="t" rtlCol="false" tIns="0" lIns="0" bIns="0" rIns="0">
            <a:spAutoFit/>
          </a:bodyPr>
          <a:lstStyle/>
          <a:p>
            <a:pPr algn="ctr" marL="0" indent="0" lvl="0">
              <a:lnSpc>
                <a:spcPts val="3998"/>
              </a:lnSpc>
              <a:spcBef>
                <a:spcPct val="0"/>
              </a:spcBef>
            </a:pPr>
            <a:r>
              <a:rPr lang="en-US" sz="3998" strike="noStrike" u="none">
                <a:solidFill>
                  <a:srgbClr val="000000"/>
                </a:solidFill>
                <a:latin typeface="Garet Bold"/>
              </a:rPr>
              <a:t>The start_date and end_date this dataset covers</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9090902"/>
            <a:ext cx="1191196" cy="1196098"/>
          </a:xfrm>
          <a:custGeom>
            <a:avLst/>
            <a:gdLst/>
            <a:ahLst/>
            <a:cxnLst/>
            <a:rect r="r" b="b" t="t" l="l"/>
            <a:pathLst>
              <a:path h="1196098" w="1191196">
                <a:moveTo>
                  <a:pt x="0" y="0"/>
                </a:moveTo>
                <a:lnTo>
                  <a:pt x="1191196" y="0"/>
                </a:lnTo>
                <a:lnTo>
                  <a:pt x="1191196" y="1196098"/>
                </a:lnTo>
                <a:lnTo>
                  <a:pt x="0" y="1196098"/>
                </a:lnTo>
                <a:lnTo>
                  <a:pt x="0" y="0"/>
                </a:lnTo>
                <a:close/>
              </a:path>
            </a:pathLst>
          </a:custGeom>
          <a:blipFill>
            <a:blip r:embed="rId3"/>
            <a:stretch>
              <a:fillRect l="0" t="0" r="0" b="0"/>
            </a:stretch>
          </a:blipFill>
        </p:spPr>
      </p:sp>
      <p:sp>
        <p:nvSpPr>
          <p:cNvPr name="Freeform 4" id="4"/>
          <p:cNvSpPr/>
          <p:nvPr/>
        </p:nvSpPr>
        <p:spPr>
          <a:xfrm flipH="false" flipV="false" rot="0">
            <a:off x="3862815" y="6971595"/>
            <a:ext cx="11413116" cy="2403662"/>
          </a:xfrm>
          <a:custGeom>
            <a:avLst/>
            <a:gdLst/>
            <a:ahLst/>
            <a:cxnLst/>
            <a:rect r="r" b="b" t="t" l="l"/>
            <a:pathLst>
              <a:path h="2403662" w="11413116">
                <a:moveTo>
                  <a:pt x="0" y="0"/>
                </a:moveTo>
                <a:lnTo>
                  <a:pt x="11413116" y="0"/>
                </a:lnTo>
                <a:lnTo>
                  <a:pt x="11413116" y="2403663"/>
                </a:lnTo>
                <a:lnTo>
                  <a:pt x="0" y="2403663"/>
                </a:lnTo>
                <a:lnTo>
                  <a:pt x="0" y="0"/>
                </a:lnTo>
                <a:close/>
              </a:path>
            </a:pathLst>
          </a:custGeom>
          <a:blipFill>
            <a:blip r:embed="rId4"/>
            <a:stretch>
              <a:fillRect l="0" t="-4417" r="0" b="-4417"/>
            </a:stretch>
          </a:blipFill>
        </p:spPr>
      </p:sp>
      <p:sp>
        <p:nvSpPr>
          <p:cNvPr name="Freeform 5" id="5"/>
          <p:cNvSpPr/>
          <p:nvPr/>
        </p:nvSpPr>
        <p:spPr>
          <a:xfrm flipH="false" flipV="false" rot="0">
            <a:off x="3862815" y="1863354"/>
            <a:ext cx="11413116" cy="4517692"/>
          </a:xfrm>
          <a:custGeom>
            <a:avLst/>
            <a:gdLst/>
            <a:ahLst/>
            <a:cxnLst/>
            <a:rect r="r" b="b" t="t" l="l"/>
            <a:pathLst>
              <a:path h="4517692" w="11413116">
                <a:moveTo>
                  <a:pt x="0" y="0"/>
                </a:moveTo>
                <a:lnTo>
                  <a:pt x="11413116" y="0"/>
                </a:lnTo>
                <a:lnTo>
                  <a:pt x="11413116" y="4517691"/>
                </a:lnTo>
                <a:lnTo>
                  <a:pt x="0" y="4517691"/>
                </a:lnTo>
                <a:lnTo>
                  <a:pt x="0" y="0"/>
                </a:lnTo>
                <a:close/>
              </a:path>
            </a:pathLst>
          </a:custGeom>
          <a:blipFill>
            <a:blip r:embed="rId5"/>
            <a:stretch>
              <a:fillRect l="0" t="0" r="0" b="0"/>
            </a:stretch>
          </a:blipFill>
        </p:spPr>
      </p:sp>
      <p:sp>
        <p:nvSpPr>
          <p:cNvPr name="TextBox 6" id="6"/>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
        <p:nvSpPr>
          <p:cNvPr name="TextBox 7" id="7"/>
          <p:cNvSpPr txBox="true"/>
          <p:nvPr/>
        </p:nvSpPr>
        <p:spPr>
          <a:xfrm rot="0">
            <a:off x="3980690" y="755888"/>
            <a:ext cx="11177366" cy="520672"/>
          </a:xfrm>
          <a:prstGeom prst="rect">
            <a:avLst/>
          </a:prstGeom>
        </p:spPr>
        <p:txBody>
          <a:bodyPr anchor="t" rtlCol="false" tIns="0" lIns="0" bIns="0" rIns="0">
            <a:spAutoFit/>
          </a:bodyPr>
          <a:lstStyle/>
          <a:p>
            <a:pPr algn="ctr" marL="0" indent="0" lvl="0">
              <a:lnSpc>
                <a:spcPts val="3998"/>
              </a:lnSpc>
              <a:spcBef>
                <a:spcPct val="0"/>
              </a:spcBef>
            </a:pPr>
            <a:r>
              <a:rPr lang="en-US" sz="3998" strike="noStrike" u="none">
                <a:solidFill>
                  <a:srgbClr val="000000"/>
                </a:solidFill>
                <a:latin typeface="Garet Bold"/>
              </a:rPr>
              <a:t>The Number of month this dataset covers</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155681"/>
            <a:ext cx="1191196" cy="1196098"/>
          </a:xfrm>
          <a:custGeom>
            <a:avLst/>
            <a:gdLst/>
            <a:ahLst/>
            <a:cxnLst/>
            <a:rect r="r" b="b" t="t" l="l"/>
            <a:pathLst>
              <a:path h="1196098" w="1191196">
                <a:moveTo>
                  <a:pt x="0" y="0"/>
                </a:moveTo>
                <a:lnTo>
                  <a:pt x="1191196" y="0"/>
                </a:lnTo>
                <a:lnTo>
                  <a:pt x="1191196" y="1196099"/>
                </a:lnTo>
                <a:lnTo>
                  <a:pt x="0" y="1196099"/>
                </a:lnTo>
                <a:lnTo>
                  <a:pt x="0" y="0"/>
                </a:lnTo>
                <a:close/>
              </a:path>
            </a:pathLst>
          </a:custGeom>
          <a:blipFill>
            <a:blip r:embed="rId3"/>
            <a:stretch>
              <a:fillRect l="0" t="0" r="0" b="0"/>
            </a:stretch>
          </a:blipFill>
        </p:spPr>
      </p:sp>
      <p:sp>
        <p:nvSpPr>
          <p:cNvPr name="Freeform 4" id="4"/>
          <p:cNvSpPr/>
          <p:nvPr/>
        </p:nvSpPr>
        <p:spPr>
          <a:xfrm flipH="false" flipV="false" rot="0">
            <a:off x="784302" y="4190763"/>
            <a:ext cx="16795596" cy="4881029"/>
          </a:xfrm>
          <a:custGeom>
            <a:avLst/>
            <a:gdLst/>
            <a:ahLst/>
            <a:cxnLst/>
            <a:rect r="r" b="b" t="t" l="l"/>
            <a:pathLst>
              <a:path h="4881029" w="16795596">
                <a:moveTo>
                  <a:pt x="0" y="0"/>
                </a:moveTo>
                <a:lnTo>
                  <a:pt x="16795596" y="0"/>
                </a:lnTo>
                <a:lnTo>
                  <a:pt x="16795596" y="4881029"/>
                </a:lnTo>
                <a:lnTo>
                  <a:pt x="0" y="4881029"/>
                </a:lnTo>
                <a:lnTo>
                  <a:pt x="0" y="0"/>
                </a:lnTo>
                <a:close/>
              </a:path>
            </a:pathLst>
          </a:custGeom>
          <a:blipFill>
            <a:blip r:embed="rId4"/>
            <a:stretch>
              <a:fillRect l="0" t="0" r="-198" b="0"/>
            </a:stretch>
          </a:blipFill>
          <a:ln cap="sq">
            <a:noFill/>
            <a:prstDash val="solid"/>
            <a:miter/>
          </a:ln>
        </p:spPr>
      </p:sp>
      <p:sp>
        <p:nvSpPr>
          <p:cNvPr name="TextBox 5" id="5"/>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grpSp>
        <p:nvGrpSpPr>
          <p:cNvPr name="Group 6" id="6"/>
          <p:cNvGrpSpPr/>
          <p:nvPr/>
        </p:nvGrpSpPr>
        <p:grpSpPr>
          <a:xfrm rot="0">
            <a:off x="6690660" y="670163"/>
            <a:ext cx="4906681" cy="3119170"/>
            <a:chOff x="0" y="0"/>
            <a:chExt cx="6542241" cy="4158893"/>
          </a:xfrm>
        </p:grpSpPr>
        <p:grpSp>
          <p:nvGrpSpPr>
            <p:cNvPr name="Group 7" id="7"/>
            <p:cNvGrpSpPr/>
            <p:nvPr/>
          </p:nvGrpSpPr>
          <p:grpSpPr>
            <a:xfrm rot="0">
              <a:off x="0" y="0"/>
              <a:ext cx="6542241" cy="4158893"/>
              <a:chOff x="0" y="0"/>
              <a:chExt cx="1292294" cy="821510"/>
            </a:xfrm>
          </p:grpSpPr>
          <p:sp>
            <p:nvSpPr>
              <p:cNvPr name="Freeform 8" id="8"/>
              <p:cNvSpPr/>
              <p:nvPr/>
            </p:nvSpPr>
            <p:spPr>
              <a:xfrm flipH="false" flipV="false" rot="0">
                <a:off x="0" y="0"/>
                <a:ext cx="1292294" cy="821510"/>
              </a:xfrm>
              <a:custGeom>
                <a:avLst/>
                <a:gdLst/>
                <a:ahLst/>
                <a:cxnLst/>
                <a:rect r="r" b="b" t="t" l="l"/>
                <a:pathLst>
                  <a:path h="821510" w="1292294">
                    <a:moveTo>
                      <a:pt x="53646" y="0"/>
                    </a:moveTo>
                    <a:lnTo>
                      <a:pt x="1238648" y="0"/>
                    </a:lnTo>
                    <a:cubicBezTo>
                      <a:pt x="1252876" y="0"/>
                      <a:pt x="1266521" y="5652"/>
                      <a:pt x="1276582" y="15713"/>
                    </a:cubicBezTo>
                    <a:cubicBezTo>
                      <a:pt x="1286642" y="25773"/>
                      <a:pt x="1292294" y="39418"/>
                      <a:pt x="1292294" y="53646"/>
                    </a:cubicBezTo>
                    <a:lnTo>
                      <a:pt x="1292294" y="767863"/>
                    </a:lnTo>
                    <a:cubicBezTo>
                      <a:pt x="1292294" y="797491"/>
                      <a:pt x="1268276" y="821510"/>
                      <a:pt x="1238648" y="821510"/>
                    </a:cubicBezTo>
                    <a:lnTo>
                      <a:pt x="53646" y="821510"/>
                    </a:lnTo>
                    <a:cubicBezTo>
                      <a:pt x="24018" y="821510"/>
                      <a:pt x="0" y="797491"/>
                      <a:pt x="0" y="767863"/>
                    </a:cubicBezTo>
                    <a:lnTo>
                      <a:pt x="0" y="53646"/>
                    </a:lnTo>
                    <a:cubicBezTo>
                      <a:pt x="0" y="24018"/>
                      <a:pt x="24018" y="0"/>
                      <a:pt x="53646" y="0"/>
                    </a:cubicBezTo>
                    <a:close/>
                  </a:path>
                </a:pathLst>
              </a:custGeom>
              <a:solidFill>
                <a:srgbClr val="C4F1FA"/>
              </a:solidFill>
              <a:ln w="38100" cap="rnd">
                <a:solidFill>
                  <a:srgbClr val="3A7B7A"/>
                </a:solidFill>
                <a:prstDash val="solid"/>
                <a:round/>
              </a:ln>
            </p:spPr>
          </p:sp>
          <p:sp>
            <p:nvSpPr>
              <p:cNvPr name="TextBox 9" id="9"/>
              <p:cNvSpPr txBox="true"/>
              <p:nvPr/>
            </p:nvSpPr>
            <p:spPr>
              <a:xfrm>
                <a:off x="0" y="-28575"/>
                <a:ext cx="1292294" cy="850085"/>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10" id="10"/>
            <p:cNvSpPr txBox="true"/>
            <p:nvPr/>
          </p:nvSpPr>
          <p:spPr>
            <a:xfrm rot="0">
              <a:off x="301432" y="386300"/>
              <a:ext cx="6015577" cy="3586164"/>
            </a:xfrm>
            <a:prstGeom prst="rect">
              <a:avLst/>
            </a:prstGeom>
          </p:spPr>
          <p:txBody>
            <a:bodyPr anchor="t" rtlCol="false" tIns="0" lIns="0" bIns="0" rIns="0">
              <a:spAutoFit/>
            </a:bodyPr>
            <a:lstStyle/>
            <a:p>
              <a:pPr algn="ctr">
                <a:lnSpc>
                  <a:spcPts val="4274"/>
                </a:lnSpc>
              </a:pPr>
              <a:r>
                <a:rPr lang="en-US" sz="3653">
                  <a:solidFill>
                    <a:srgbClr val="000000"/>
                  </a:solidFill>
                  <a:latin typeface="Garet"/>
                </a:rPr>
                <a:t>The </a:t>
              </a:r>
              <a:r>
                <a:rPr lang="en-US" sz="3653">
                  <a:solidFill>
                    <a:srgbClr val="000000"/>
                  </a:solidFill>
                  <a:latin typeface="Garet Bold"/>
                </a:rPr>
                <a:t>monthly average</a:t>
              </a:r>
              <a:r>
                <a:rPr lang="en-US" sz="3653">
                  <a:solidFill>
                    <a:srgbClr val="000000"/>
                  </a:solidFill>
                  <a:latin typeface="Garet"/>
                </a:rPr>
                <a:t> for confirmed, deaths and recovered cases</a:t>
              </a:r>
            </a:p>
          </p:txBody>
        </p:sp>
      </p:grpSp>
    </p:spTree>
  </p:cSld>
  <p:clrMapOvr>
    <a:masterClrMapping/>
  </p:clrMapOvr>
  <p:transition spd="fast">
    <p:wipe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6968872" y="25294"/>
            <a:ext cx="1319128" cy="1324556"/>
          </a:xfrm>
          <a:custGeom>
            <a:avLst/>
            <a:gdLst/>
            <a:ahLst/>
            <a:cxnLst/>
            <a:rect r="r" b="b" t="t" l="l"/>
            <a:pathLst>
              <a:path h="1324556" w="1319128">
                <a:moveTo>
                  <a:pt x="0" y="0"/>
                </a:moveTo>
                <a:lnTo>
                  <a:pt x="1319128" y="0"/>
                </a:lnTo>
                <a:lnTo>
                  <a:pt x="1319128" y="1324557"/>
                </a:lnTo>
                <a:lnTo>
                  <a:pt x="0" y="1324557"/>
                </a:lnTo>
                <a:lnTo>
                  <a:pt x="0" y="0"/>
                </a:lnTo>
                <a:close/>
              </a:path>
            </a:pathLst>
          </a:custGeom>
          <a:blipFill>
            <a:blip r:embed="rId3"/>
            <a:stretch>
              <a:fillRect l="0" t="0" r="0" b="0"/>
            </a:stretch>
          </a:blipFill>
        </p:spPr>
      </p:sp>
      <p:sp>
        <p:nvSpPr>
          <p:cNvPr name="Freeform 4" id="4"/>
          <p:cNvSpPr/>
          <p:nvPr/>
        </p:nvSpPr>
        <p:spPr>
          <a:xfrm flipH="false" flipV="false" rot="0">
            <a:off x="6145288" y="92943"/>
            <a:ext cx="10014066" cy="10101114"/>
          </a:xfrm>
          <a:custGeom>
            <a:avLst/>
            <a:gdLst/>
            <a:ahLst/>
            <a:cxnLst/>
            <a:rect r="r" b="b" t="t" l="l"/>
            <a:pathLst>
              <a:path h="10101114" w="10014066">
                <a:moveTo>
                  <a:pt x="0" y="0"/>
                </a:moveTo>
                <a:lnTo>
                  <a:pt x="10014067" y="0"/>
                </a:lnTo>
                <a:lnTo>
                  <a:pt x="10014067" y="10101114"/>
                </a:lnTo>
                <a:lnTo>
                  <a:pt x="0" y="10101114"/>
                </a:lnTo>
                <a:lnTo>
                  <a:pt x="0" y="0"/>
                </a:lnTo>
                <a:close/>
              </a:path>
            </a:pathLst>
          </a:custGeom>
          <a:blipFill>
            <a:blip r:embed="rId4"/>
            <a:stretch>
              <a:fillRect l="-8577" t="-8053" r="-5555" b="0"/>
            </a:stretch>
          </a:blipFill>
          <a:ln cap="sq">
            <a:noFill/>
            <a:prstDash val="solid"/>
            <a:miter/>
          </a:ln>
        </p:spPr>
      </p:sp>
      <p:sp>
        <p:nvSpPr>
          <p:cNvPr name="TextBox 5" id="5"/>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grpSp>
        <p:nvGrpSpPr>
          <p:cNvPr name="Group 6" id="6"/>
          <p:cNvGrpSpPr/>
          <p:nvPr/>
        </p:nvGrpSpPr>
        <p:grpSpPr>
          <a:xfrm rot="0">
            <a:off x="213046" y="3838520"/>
            <a:ext cx="5304843" cy="3372281"/>
            <a:chOff x="0" y="0"/>
            <a:chExt cx="7073123" cy="4496374"/>
          </a:xfrm>
        </p:grpSpPr>
        <p:grpSp>
          <p:nvGrpSpPr>
            <p:cNvPr name="Group 7" id="7"/>
            <p:cNvGrpSpPr/>
            <p:nvPr/>
          </p:nvGrpSpPr>
          <p:grpSpPr>
            <a:xfrm rot="0">
              <a:off x="0" y="0"/>
              <a:ext cx="7073123" cy="4496374"/>
              <a:chOff x="0" y="0"/>
              <a:chExt cx="1292294" cy="821510"/>
            </a:xfrm>
          </p:grpSpPr>
          <p:sp>
            <p:nvSpPr>
              <p:cNvPr name="Freeform 8" id="8"/>
              <p:cNvSpPr/>
              <p:nvPr/>
            </p:nvSpPr>
            <p:spPr>
              <a:xfrm flipH="false" flipV="false" rot="0">
                <a:off x="0" y="0"/>
                <a:ext cx="1292294" cy="821510"/>
              </a:xfrm>
              <a:custGeom>
                <a:avLst/>
                <a:gdLst/>
                <a:ahLst/>
                <a:cxnLst/>
                <a:rect r="r" b="b" t="t" l="l"/>
                <a:pathLst>
                  <a:path h="821510" w="1292294">
                    <a:moveTo>
                      <a:pt x="53646" y="0"/>
                    </a:moveTo>
                    <a:lnTo>
                      <a:pt x="1238648" y="0"/>
                    </a:lnTo>
                    <a:cubicBezTo>
                      <a:pt x="1252876" y="0"/>
                      <a:pt x="1266521" y="5652"/>
                      <a:pt x="1276582" y="15713"/>
                    </a:cubicBezTo>
                    <a:cubicBezTo>
                      <a:pt x="1286642" y="25773"/>
                      <a:pt x="1292294" y="39418"/>
                      <a:pt x="1292294" y="53646"/>
                    </a:cubicBezTo>
                    <a:lnTo>
                      <a:pt x="1292294" y="767863"/>
                    </a:lnTo>
                    <a:cubicBezTo>
                      <a:pt x="1292294" y="797491"/>
                      <a:pt x="1268276" y="821510"/>
                      <a:pt x="1238648" y="821510"/>
                    </a:cubicBezTo>
                    <a:lnTo>
                      <a:pt x="53646" y="821510"/>
                    </a:lnTo>
                    <a:cubicBezTo>
                      <a:pt x="24018" y="821510"/>
                      <a:pt x="0" y="797491"/>
                      <a:pt x="0" y="767863"/>
                    </a:cubicBezTo>
                    <a:lnTo>
                      <a:pt x="0" y="53646"/>
                    </a:lnTo>
                    <a:cubicBezTo>
                      <a:pt x="0" y="24018"/>
                      <a:pt x="24018" y="0"/>
                      <a:pt x="53646" y="0"/>
                    </a:cubicBezTo>
                    <a:close/>
                  </a:path>
                </a:pathLst>
              </a:custGeom>
              <a:solidFill>
                <a:srgbClr val="C4F1FA"/>
              </a:solidFill>
              <a:ln w="38100" cap="rnd">
                <a:solidFill>
                  <a:srgbClr val="3A7B7A"/>
                </a:solidFill>
                <a:prstDash val="solid"/>
                <a:round/>
              </a:ln>
            </p:spPr>
          </p:sp>
          <p:sp>
            <p:nvSpPr>
              <p:cNvPr name="TextBox 9" id="9"/>
              <p:cNvSpPr txBox="true"/>
              <p:nvPr/>
            </p:nvSpPr>
            <p:spPr>
              <a:xfrm>
                <a:off x="0" y="-28575"/>
                <a:ext cx="1292294" cy="850085"/>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10" id="10"/>
            <p:cNvSpPr txBox="true"/>
            <p:nvPr/>
          </p:nvSpPr>
          <p:spPr>
            <a:xfrm rot="0">
              <a:off x="325892" y="426400"/>
              <a:ext cx="6503723" cy="3868418"/>
            </a:xfrm>
            <a:prstGeom prst="rect">
              <a:avLst/>
            </a:prstGeom>
          </p:spPr>
          <p:txBody>
            <a:bodyPr anchor="t" rtlCol="false" tIns="0" lIns="0" bIns="0" rIns="0">
              <a:spAutoFit/>
            </a:bodyPr>
            <a:lstStyle/>
            <a:p>
              <a:pPr algn="ctr">
                <a:lnSpc>
                  <a:spcPts val="4621"/>
                </a:lnSpc>
              </a:pPr>
              <a:r>
                <a:rPr lang="en-US" sz="3949">
                  <a:solidFill>
                    <a:srgbClr val="000000"/>
                  </a:solidFill>
                  <a:latin typeface="Garet"/>
                </a:rPr>
                <a:t>The </a:t>
              </a:r>
              <a:r>
                <a:rPr lang="en-US" sz="3949">
                  <a:solidFill>
                    <a:srgbClr val="000000"/>
                  </a:solidFill>
                  <a:latin typeface="Garet Bold"/>
                </a:rPr>
                <a:t>monthly average</a:t>
              </a:r>
              <a:r>
                <a:rPr lang="en-US" sz="3949">
                  <a:solidFill>
                    <a:srgbClr val="000000"/>
                  </a:solidFill>
                  <a:latin typeface="Garet"/>
                </a:rPr>
                <a:t> for confirmed, deaths and recovered cases</a:t>
              </a:r>
            </a:p>
          </p:txBody>
        </p:sp>
      </p:gr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155681"/>
            <a:ext cx="1191196" cy="1196098"/>
          </a:xfrm>
          <a:custGeom>
            <a:avLst/>
            <a:gdLst/>
            <a:ahLst/>
            <a:cxnLst/>
            <a:rect r="r" b="b" t="t" l="l"/>
            <a:pathLst>
              <a:path h="1196098" w="1191196">
                <a:moveTo>
                  <a:pt x="0" y="0"/>
                </a:moveTo>
                <a:lnTo>
                  <a:pt x="1191196" y="0"/>
                </a:lnTo>
                <a:lnTo>
                  <a:pt x="1191196" y="1196099"/>
                </a:lnTo>
                <a:lnTo>
                  <a:pt x="0" y="1196099"/>
                </a:lnTo>
                <a:lnTo>
                  <a:pt x="0" y="0"/>
                </a:lnTo>
                <a:close/>
              </a:path>
            </a:pathLst>
          </a:custGeom>
          <a:blipFill>
            <a:blip r:embed="rId3"/>
            <a:stretch>
              <a:fillRect l="0" t="0" r="0" b="0"/>
            </a:stretch>
          </a:blipFill>
        </p:spPr>
      </p:sp>
      <p:grpSp>
        <p:nvGrpSpPr>
          <p:cNvPr name="Group 4" id="4"/>
          <p:cNvGrpSpPr/>
          <p:nvPr/>
        </p:nvGrpSpPr>
        <p:grpSpPr>
          <a:xfrm rot="0">
            <a:off x="4807336" y="156245"/>
            <a:ext cx="12289467" cy="9974509"/>
            <a:chOff x="0" y="0"/>
            <a:chExt cx="16385956" cy="13299346"/>
          </a:xfrm>
        </p:grpSpPr>
        <p:sp>
          <p:nvSpPr>
            <p:cNvPr name="Freeform 5" id="5"/>
            <p:cNvSpPr/>
            <p:nvPr/>
          </p:nvSpPr>
          <p:spPr>
            <a:xfrm flipH="false" flipV="false" rot="0">
              <a:off x="0" y="0"/>
              <a:ext cx="16385956" cy="8768709"/>
            </a:xfrm>
            <a:custGeom>
              <a:avLst/>
              <a:gdLst/>
              <a:ahLst/>
              <a:cxnLst/>
              <a:rect r="r" b="b" t="t" l="l"/>
              <a:pathLst>
                <a:path h="8768709" w="16385956">
                  <a:moveTo>
                    <a:pt x="0" y="0"/>
                  </a:moveTo>
                  <a:lnTo>
                    <a:pt x="16385956" y="0"/>
                  </a:lnTo>
                  <a:lnTo>
                    <a:pt x="16385956" y="8768709"/>
                  </a:lnTo>
                  <a:lnTo>
                    <a:pt x="0" y="8768709"/>
                  </a:lnTo>
                  <a:lnTo>
                    <a:pt x="0" y="0"/>
                  </a:lnTo>
                  <a:close/>
                </a:path>
              </a:pathLst>
            </a:custGeom>
            <a:blipFill>
              <a:blip r:embed="rId4"/>
              <a:stretch>
                <a:fillRect l="0" t="-129" r="-2426" b="-129"/>
              </a:stretch>
            </a:blipFill>
            <a:ln cap="sq">
              <a:noFill/>
              <a:prstDash val="solid"/>
              <a:miter/>
            </a:ln>
          </p:spPr>
        </p:sp>
        <p:sp>
          <p:nvSpPr>
            <p:cNvPr name="Freeform 6" id="6"/>
            <p:cNvSpPr/>
            <p:nvPr/>
          </p:nvSpPr>
          <p:spPr>
            <a:xfrm flipH="false" flipV="false" rot="0">
              <a:off x="0" y="8768709"/>
              <a:ext cx="16385956" cy="4530637"/>
            </a:xfrm>
            <a:custGeom>
              <a:avLst/>
              <a:gdLst/>
              <a:ahLst/>
              <a:cxnLst/>
              <a:rect r="r" b="b" t="t" l="l"/>
              <a:pathLst>
                <a:path h="4530637" w="16385956">
                  <a:moveTo>
                    <a:pt x="0" y="0"/>
                  </a:moveTo>
                  <a:lnTo>
                    <a:pt x="16385956" y="0"/>
                  </a:lnTo>
                  <a:lnTo>
                    <a:pt x="16385956" y="4530637"/>
                  </a:lnTo>
                  <a:lnTo>
                    <a:pt x="0" y="4530637"/>
                  </a:lnTo>
                  <a:lnTo>
                    <a:pt x="0" y="0"/>
                  </a:lnTo>
                  <a:close/>
                </a:path>
              </a:pathLst>
            </a:custGeom>
            <a:blipFill>
              <a:blip r:embed="rId5"/>
              <a:stretch>
                <a:fillRect l="0" t="-7150" r="-2736" b="-129"/>
              </a:stretch>
            </a:blipFill>
            <a:ln cap="sq">
              <a:noFill/>
              <a:prstDash val="solid"/>
              <a:miter/>
            </a:ln>
          </p:spPr>
        </p:sp>
      </p:grpSp>
      <p:sp>
        <p:nvSpPr>
          <p:cNvPr name="TextBox 7" id="7"/>
          <p:cNvSpPr txBox="true"/>
          <p:nvPr/>
        </p:nvSpPr>
        <p:spPr>
          <a:xfrm rot="0">
            <a:off x="0" y="-29527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grpSp>
        <p:nvGrpSpPr>
          <p:cNvPr name="Group 8" id="8"/>
          <p:cNvGrpSpPr/>
          <p:nvPr/>
        </p:nvGrpSpPr>
        <p:grpSpPr>
          <a:xfrm rot="0">
            <a:off x="235154" y="2691012"/>
            <a:ext cx="4052916" cy="4904977"/>
            <a:chOff x="0" y="0"/>
            <a:chExt cx="5403888" cy="6539969"/>
          </a:xfrm>
        </p:grpSpPr>
        <p:grpSp>
          <p:nvGrpSpPr>
            <p:cNvPr name="Group 9" id="9"/>
            <p:cNvGrpSpPr/>
            <p:nvPr/>
          </p:nvGrpSpPr>
          <p:grpSpPr>
            <a:xfrm rot="0">
              <a:off x="0" y="0"/>
              <a:ext cx="5403888" cy="6539969"/>
              <a:chOff x="0" y="0"/>
              <a:chExt cx="1345967" cy="1628935"/>
            </a:xfrm>
          </p:grpSpPr>
          <p:sp>
            <p:nvSpPr>
              <p:cNvPr name="Freeform 10" id="10"/>
              <p:cNvSpPr/>
              <p:nvPr/>
            </p:nvSpPr>
            <p:spPr>
              <a:xfrm flipH="false" flipV="false" rot="0">
                <a:off x="0" y="0"/>
                <a:ext cx="1345967" cy="1628935"/>
              </a:xfrm>
              <a:custGeom>
                <a:avLst/>
                <a:gdLst/>
                <a:ahLst/>
                <a:cxnLst/>
                <a:rect r="r" b="b" t="t" l="l"/>
                <a:pathLst>
                  <a:path h="1628935" w="1345967">
                    <a:moveTo>
                      <a:pt x="64947" y="0"/>
                    </a:moveTo>
                    <a:lnTo>
                      <a:pt x="1281020" y="0"/>
                    </a:lnTo>
                    <a:cubicBezTo>
                      <a:pt x="1298245" y="0"/>
                      <a:pt x="1314764" y="6843"/>
                      <a:pt x="1326944" y="19023"/>
                    </a:cubicBezTo>
                    <a:cubicBezTo>
                      <a:pt x="1339124" y="31203"/>
                      <a:pt x="1345967" y="47722"/>
                      <a:pt x="1345967" y="64947"/>
                    </a:cubicBezTo>
                    <a:lnTo>
                      <a:pt x="1345967" y="1563988"/>
                    </a:lnTo>
                    <a:cubicBezTo>
                      <a:pt x="1345967" y="1599857"/>
                      <a:pt x="1316889" y="1628935"/>
                      <a:pt x="1281020" y="1628935"/>
                    </a:cubicBezTo>
                    <a:lnTo>
                      <a:pt x="64947" y="1628935"/>
                    </a:lnTo>
                    <a:cubicBezTo>
                      <a:pt x="47722" y="1628935"/>
                      <a:pt x="31203" y="1622092"/>
                      <a:pt x="19023" y="1609912"/>
                    </a:cubicBezTo>
                    <a:cubicBezTo>
                      <a:pt x="6843" y="1597732"/>
                      <a:pt x="0" y="1581213"/>
                      <a:pt x="0" y="1563988"/>
                    </a:cubicBezTo>
                    <a:lnTo>
                      <a:pt x="0" y="64947"/>
                    </a:lnTo>
                    <a:cubicBezTo>
                      <a:pt x="0" y="29078"/>
                      <a:pt x="29078" y="0"/>
                      <a:pt x="64947" y="0"/>
                    </a:cubicBezTo>
                    <a:close/>
                  </a:path>
                </a:pathLst>
              </a:custGeom>
              <a:solidFill>
                <a:srgbClr val="C4F1FA"/>
              </a:solidFill>
              <a:ln w="38100" cap="rnd">
                <a:solidFill>
                  <a:srgbClr val="3A7B7A"/>
                </a:solidFill>
                <a:prstDash val="solid"/>
                <a:round/>
              </a:ln>
            </p:spPr>
          </p:sp>
          <p:sp>
            <p:nvSpPr>
              <p:cNvPr name="TextBox 11" id="11"/>
              <p:cNvSpPr txBox="true"/>
              <p:nvPr/>
            </p:nvSpPr>
            <p:spPr>
              <a:xfrm>
                <a:off x="0" y="-28575"/>
                <a:ext cx="1345967" cy="1657510"/>
              </a:xfrm>
              <a:prstGeom prst="rect">
                <a:avLst/>
              </a:prstGeom>
            </p:spPr>
            <p:txBody>
              <a:bodyPr anchor="ctr" rtlCol="false" tIns="40288" lIns="40288" bIns="40288" rIns="40288"/>
              <a:lstStyle/>
              <a:p>
                <a:pPr algn="ctr" marL="0" indent="0" lvl="0">
                  <a:lnSpc>
                    <a:spcPts val="2541"/>
                  </a:lnSpc>
                  <a:spcBef>
                    <a:spcPct val="0"/>
                  </a:spcBef>
                </a:pPr>
              </a:p>
            </p:txBody>
          </p:sp>
        </p:grpSp>
        <p:sp>
          <p:nvSpPr>
            <p:cNvPr name="TextBox 12" id="12"/>
            <p:cNvSpPr txBox="true"/>
            <p:nvPr/>
          </p:nvSpPr>
          <p:spPr>
            <a:xfrm rot="0">
              <a:off x="108799" y="314615"/>
              <a:ext cx="5295089" cy="5800252"/>
            </a:xfrm>
            <a:prstGeom prst="rect">
              <a:avLst/>
            </a:prstGeom>
          </p:spPr>
          <p:txBody>
            <a:bodyPr anchor="t" rtlCol="false" tIns="0" lIns="0" bIns="0" rIns="0">
              <a:spAutoFit/>
            </a:bodyPr>
            <a:lstStyle/>
            <a:p>
              <a:pPr algn="ctr">
                <a:lnSpc>
                  <a:spcPts val="4278"/>
                </a:lnSpc>
              </a:pPr>
              <a:r>
                <a:rPr lang="en-US" sz="3656">
                  <a:solidFill>
                    <a:srgbClr val="000000"/>
                  </a:solidFill>
                  <a:latin typeface="Garet"/>
                </a:rPr>
                <a:t>The most frequent value (</a:t>
              </a:r>
              <a:r>
                <a:rPr lang="en-US" sz="3656">
                  <a:solidFill>
                    <a:srgbClr val="000000"/>
                  </a:solidFill>
                  <a:latin typeface="Garet Bold"/>
                </a:rPr>
                <a:t>mode</a:t>
              </a:r>
              <a:r>
                <a:rPr lang="en-US" sz="3656">
                  <a:solidFill>
                    <a:srgbClr val="000000"/>
                  </a:solidFill>
                  <a:latin typeface="Garet"/>
                </a:rPr>
                <a:t>) for confirmed, deaths, recovered cases each month. </a:t>
              </a:r>
            </a:p>
          </p:txBody>
        </p:sp>
      </p:grpSp>
    </p:spTree>
  </p:cSld>
  <p:clrMapOvr>
    <a:masterClrMapping/>
  </p:clrMapOvr>
  <p:transition spd="fast">
    <p:circl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6968872" y="25294"/>
            <a:ext cx="1319128" cy="1324556"/>
          </a:xfrm>
          <a:custGeom>
            <a:avLst/>
            <a:gdLst/>
            <a:ahLst/>
            <a:cxnLst/>
            <a:rect r="r" b="b" t="t" l="l"/>
            <a:pathLst>
              <a:path h="1324556" w="1319128">
                <a:moveTo>
                  <a:pt x="0" y="0"/>
                </a:moveTo>
                <a:lnTo>
                  <a:pt x="1319128" y="0"/>
                </a:lnTo>
                <a:lnTo>
                  <a:pt x="1319128" y="1324557"/>
                </a:lnTo>
                <a:lnTo>
                  <a:pt x="0" y="1324557"/>
                </a:lnTo>
                <a:lnTo>
                  <a:pt x="0" y="0"/>
                </a:lnTo>
                <a:close/>
              </a:path>
            </a:pathLst>
          </a:custGeom>
          <a:blipFill>
            <a:blip r:embed="rId3"/>
            <a:stretch>
              <a:fillRect l="0" t="0" r="0" b="0"/>
            </a:stretch>
          </a:blipFill>
        </p:spPr>
      </p:sp>
      <p:grpSp>
        <p:nvGrpSpPr>
          <p:cNvPr name="Group 4" id="4"/>
          <p:cNvGrpSpPr/>
          <p:nvPr/>
        </p:nvGrpSpPr>
        <p:grpSpPr>
          <a:xfrm rot="0">
            <a:off x="203440" y="3739694"/>
            <a:ext cx="4877477" cy="3163769"/>
            <a:chOff x="0" y="0"/>
            <a:chExt cx="6503302" cy="4218358"/>
          </a:xfrm>
        </p:grpSpPr>
        <p:grpSp>
          <p:nvGrpSpPr>
            <p:cNvPr name="Group 5" id="5"/>
            <p:cNvGrpSpPr/>
            <p:nvPr/>
          </p:nvGrpSpPr>
          <p:grpSpPr>
            <a:xfrm rot="0">
              <a:off x="0" y="0"/>
              <a:ext cx="6372368" cy="4218358"/>
              <a:chOff x="0" y="0"/>
              <a:chExt cx="1587190" cy="1050682"/>
            </a:xfrm>
          </p:grpSpPr>
          <p:sp>
            <p:nvSpPr>
              <p:cNvPr name="Freeform 6" id="6"/>
              <p:cNvSpPr/>
              <p:nvPr/>
            </p:nvSpPr>
            <p:spPr>
              <a:xfrm flipH="false" flipV="false" rot="0">
                <a:off x="0" y="0"/>
                <a:ext cx="1587190" cy="1050682"/>
              </a:xfrm>
              <a:custGeom>
                <a:avLst/>
                <a:gdLst/>
                <a:ahLst/>
                <a:cxnLst/>
                <a:rect r="r" b="b" t="t" l="l"/>
                <a:pathLst>
                  <a:path h="1050682" w="1587190">
                    <a:moveTo>
                      <a:pt x="43679" y="0"/>
                    </a:moveTo>
                    <a:lnTo>
                      <a:pt x="1543511" y="0"/>
                    </a:lnTo>
                    <a:cubicBezTo>
                      <a:pt x="1555095" y="0"/>
                      <a:pt x="1566205" y="4602"/>
                      <a:pt x="1574396" y="12793"/>
                    </a:cubicBezTo>
                    <a:cubicBezTo>
                      <a:pt x="1582588" y="20985"/>
                      <a:pt x="1587190" y="32095"/>
                      <a:pt x="1587190" y="43679"/>
                    </a:cubicBezTo>
                    <a:lnTo>
                      <a:pt x="1587190" y="1007003"/>
                    </a:lnTo>
                    <a:cubicBezTo>
                      <a:pt x="1587190" y="1018588"/>
                      <a:pt x="1582588" y="1029698"/>
                      <a:pt x="1574396" y="1037889"/>
                    </a:cubicBezTo>
                    <a:cubicBezTo>
                      <a:pt x="1566205" y="1046080"/>
                      <a:pt x="1555095" y="1050682"/>
                      <a:pt x="1543511" y="1050682"/>
                    </a:cubicBezTo>
                    <a:lnTo>
                      <a:pt x="43679" y="1050682"/>
                    </a:lnTo>
                    <a:cubicBezTo>
                      <a:pt x="32095" y="1050682"/>
                      <a:pt x="20985" y="1046080"/>
                      <a:pt x="12793" y="1037889"/>
                    </a:cubicBezTo>
                    <a:cubicBezTo>
                      <a:pt x="4602" y="1029698"/>
                      <a:pt x="0" y="1018588"/>
                      <a:pt x="0" y="1007003"/>
                    </a:cubicBezTo>
                    <a:lnTo>
                      <a:pt x="0" y="43679"/>
                    </a:lnTo>
                    <a:cubicBezTo>
                      <a:pt x="0" y="32095"/>
                      <a:pt x="4602" y="20985"/>
                      <a:pt x="12793" y="12793"/>
                    </a:cubicBezTo>
                    <a:cubicBezTo>
                      <a:pt x="20985" y="4602"/>
                      <a:pt x="32095" y="0"/>
                      <a:pt x="43679" y="0"/>
                    </a:cubicBezTo>
                    <a:close/>
                  </a:path>
                </a:pathLst>
              </a:custGeom>
              <a:solidFill>
                <a:srgbClr val="C4F1FA"/>
              </a:solidFill>
              <a:ln w="38100" cap="rnd">
                <a:solidFill>
                  <a:srgbClr val="3A7B7A"/>
                </a:solidFill>
                <a:prstDash val="solid"/>
                <a:round/>
              </a:ln>
            </p:spPr>
          </p:sp>
          <p:sp>
            <p:nvSpPr>
              <p:cNvPr name="TextBox 7" id="7"/>
              <p:cNvSpPr txBox="true"/>
              <p:nvPr/>
            </p:nvSpPr>
            <p:spPr>
              <a:xfrm>
                <a:off x="0" y="-28575"/>
                <a:ext cx="1587190" cy="1079257"/>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8" id="8"/>
            <p:cNvSpPr txBox="true"/>
            <p:nvPr/>
          </p:nvSpPr>
          <p:spPr>
            <a:xfrm rot="0">
              <a:off x="130934" y="314615"/>
              <a:ext cx="6372368" cy="3593254"/>
            </a:xfrm>
            <a:prstGeom prst="rect">
              <a:avLst/>
            </a:prstGeom>
          </p:spPr>
          <p:txBody>
            <a:bodyPr anchor="t" rtlCol="false" tIns="0" lIns="0" bIns="0" rIns="0">
              <a:spAutoFit/>
            </a:bodyPr>
            <a:lstStyle/>
            <a:p>
              <a:pPr algn="l">
                <a:lnSpc>
                  <a:spcPts val="4278"/>
                </a:lnSpc>
              </a:pPr>
              <a:r>
                <a:rPr lang="en-US" sz="3656">
                  <a:solidFill>
                    <a:srgbClr val="000000"/>
                  </a:solidFill>
                  <a:latin typeface="Garet"/>
                </a:rPr>
                <a:t>The most frequent value (</a:t>
              </a:r>
              <a:r>
                <a:rPr lang="en-US" sz="3656">
                  <a:solidFill>
                    <a:srgbClr val="000000"/>
                  </a:solidFill>
                  <a:latin typeface="Garet Bold"/>
                </a:rPr>
                <a:t>mode</a:t>
              </a:r>
              <a:r>
                <a:rPr lang="en-US" sz="3656">
                  <a:solidFill>
                    <a:srgbClr val="000000"/>
                  </a:solidFill>
                  <a:latin typeface="Garet"/>
                </a:rPr>
                <a:t>) for confirmed, deaths, recovered cases each month. </a:t>
              </a:r>
            </a:p>
          </p:txBody>
        </p:sp>
      </p:grpSp>
      <p:sp>
        <p:nvSpPr>
          <p:cNvPr name="Freeform 9" id="9"/>
          <p:cNvSpPr/>
          <p:nvPr/>
        </p:nvSpPr>
        <p:spPr>
          <a:xfrm flipH="false" flipV="false" rot="0">
            <a:off x="5080917" y="3739694"/>
            <a:ext cx="12970831" cy="3163769"/>
          </a:xfrm>
          <a:custGeom>
            <a:avLst/>
            <a:gdLst/>
            <a:ahLst/>
            <a:cxnLst/>
            <a:rect r="r" b="b" t="t" l="l"/>
            <a:pathLst>
              <a:path h="3163769" w="12970831">
                <a:moveTo>
                  <a:pt x="0" y="0"/>
                </a:moveTo>
                <a:lnTo>
                  <a:pt x="12970830" y="0"/>
                </a:lnTo>
                <a:lnTo>
                  <a:pt x="12970830" y="3163768"/>
                </a:lnTo>
                <a:lnTo>
                  <a:pt x="0" y="3163768"/>
                </a:lnTo>
                <a:lnTo>
                  <a:pt x="0" y="0"/>
                </a:lnTo>
                <a:close/>
              </a:path>
            </a:pathLst>
          </a:custGeom>
          <a:blipFill>
            <a:blip r:embed="rId4"/>
            <a:stretch>
              <a:fillRect l="-587" t="0" r="-1956" b="0"/>
            </a:stretch>
          </a:blipFill>
          <a:ln cap="sq">
            <a:noFill/>
            <a:prstDash val="solid"/>
            <a:miter/>
          </a:ln>
        </p:spPr>
      </p:sp>
      <p:sp>
        <p:nvSpPr>
          <p:cNvPr name="TextBox 10" id="10"/>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155681"/>
            <a:ext cx="1191196" cy="1196098"/>
          </a:xfrm>
          <a:custGeom>
            <a:avLst/>
            <a:gdLst/>
            <a:ahLst/>
            <a:cxnLst/>
            <a:rect r="r" b="b" t="t" l="l"/>
            <a:pathLst>
              <a:path h="1196098" w="1191196">
                <a:moveTo>
                  <a:pt x="0" y="0"/>
                </a:moveTo>
                <a:lnTo>
                  <a:pt x="1191196" y="0"/>
                </a:lnTo>
                <a:lnTo>
                  <a:pt x="1191196" y="1196099"/>
                </a:lnTo>
                <a:lnTo>
                  <a:pt x="0" y="1196099"/>
                </a:lnTo>
                <a:lnTo>
                  <a:pt x="0" y="0"/>
                </a:lnTo>
                <a:close/>
              </a:path>
            </a:pathLst>
          </a:custGeom>
          <a:blipFill>
            <a:blip r:embed="rId3"/>
            <a:stretch>
              <a:fillRect l="0" t="0" r="0" b="0"/>
            </a:stretch>
          </a:blipFill>
        </p:spPr>
      </p:sp>
      <p:sp>
        <p:nvSpPr>
          <p:cNvPr name="Freeform 4" id="4"/>
          <p:cNvSpPr/>
          <p:nvPr/>
        </p:nvSpPr>
        <p:spPr>
          <a:xfrm flipH="false" flipV="false" rot="0">
            <a:off x="2813924" y="1594036"/>
            <a:ext cx="12660152" cy="4930071"/>
          </a:xfrm>
          <a:custGeom>
            <a:avLst/>
            <a:gdLst/>
            <a:ahLst/>
            <a:cxnLst/>
            <a:rect r="r" b="b" t="t" l="l"/>
            <a:pathLst>
              <a:path h="4930071" w="12660152">
                <a:moveTo>
                  <a:pt x="0" y="0"/>
                </a:moveTo>
                <a:lnTo>
                  <a:pt x="12660152" y="0"/>
                </a:lnTo>
                <a:lnTo>
                  <a:pt x="12660152" y="4930072"/>
                </a:lnTo>
                <a:lnTo>
                  <a:pt x="0" y="4930072"/>
                </a:lnTo>
                <a:lnTo>
                  <a:pt x="0" y="0"/>
                </a:lnTo>
                <a:close/>
              </a:path>
            </a:pathLst>
          </a:custGeom>
          <a:blipFill>
            <a:blip r:embed="rId4"/>
            <a:stretch>
              <a:fillRect l="0" t="0" r="-7344" b="-11002"/>
            </a:stretch>
          </a:blipFill>
          <a:ln cap="sq">
            <a:noFill/>
            <a:prstDash val="solid"/>
            <a:miter/>
          </a:ln>
        </p:spPr>
      </p:sp>
      <p:sp>
        <p:nvSpPr>
          <p:cNvPr name="Freeform 5" id="5"/>
          <p:cNvSpPr/>
          <p:nvPr/>
        </p:nvSpPr>
        <p:spPr>
          <a:xfrm flipH="false" flipV="false" rot="0">
            <a:off x="2813924" y="7064035"/>
            <a:ext cx="12660152" cy="2773179"/>
          </a:xfrm>
          <a:custGeom>
            <a:avLst/>
            <a:gdLst/>
            <a:ahLst/>
            <a:cxnLst/>
            <a:rect r="r" b="b" t="t" l="l"/>
            <a:pathLst>
              <a:path h="2773179" w="12660152">
                <a:moveTo>
                  <a:pt x="0" y="0"/>
                </a:moveTo>
                <a:lnTo>
                  <a:pt x="12660152" y="0"/>
                </a:lnTo>
                <a:lnTo>
                  <a:pt x="12660152" y="2773179"/>
                </a:lnTo>
                <a:lnTo>
                  <a:pt x="0" y="2773179"/>
                </a:lnTo>
                <a:lnTo>
                  <a:pt x="0" y="0"/>
                </a:lnTo>
                <a:close/>
              </a:path>
            </a:pathLst>
          </a:custGeom>
          <a:blipFill>
            <a:blip r:embed="rId5"/>
            <a:stretch>
              <a:fillRect l="-2004" t="-854" r="-19792" b="-11950"/>
            </a:stretch>
          </a:blipFill>
          <a:ln cap="sq">
            <a:noFill/>
            <a:prstDash val="solid"/>
            <a:miter/>
          </a:ln>
        </p:spPr>
      </p:sp>
      <p:sp>
        <p:nvSpPr>
          <p:cNvPr name="TextBox 6" id="6"/>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
        <p:nvSpPr>
          <p:cNvPr name="TextBox 7" id="7"/>
          <p:cNvSpPr txBox="true"/>
          <p:nvPr/>
        </p:nvSpPr>
        <p:spPr>
          <a:xfrm rot="0">
            <a:off x="3980690" y="429763"/>
            <a:ext cx="11177366" cy="910562"/>
          </a:xfrm>
          <a:prstGeom prst="rect">
            <a:avLst/>
          </a:prstGeom>
        </p:spPr>
        <p:txBody>
          <a:bodyPr anchor="t" rtlCol="false" tIns="0" lIns="0" bIns="0" rIns="0">
            <a:spAutoFit/>
          </a:bodyPr>
          <a:lstStyle/>
          <a:p>
            <a:pPr algn="ctr" marL="0" indent="0" lvl="0">
              <a:lnSpc>
                <a:spcPts val="3598"/>
              </a:lnSpc>
              <a:spcBef>
                <a:spcPct val="0"/>
              </a:spcBef>
            </a:pPr>
            <a:r>
              <a:rPr lang="en-US" sz="3598" strike="noStrike" u="none">
                <a:solidFill>
                  <a:srgbClr val="000000"/>
                </a:solidFill>
                <a:latin typeface="Garet Bold"/>
              </a:rPr>
              <a:t>The minimum values for confirmed, deaths, recovered cases per year.</a:t>
            </a:r>
          </a:p>
        </p:txBody>
      </p:sp>
    </p:spTree>
  </p:cSld>
  <p:clrMapOvr>
    <a:masterClrMapping/>
  </p:clrMapOvr>
  <p:transition spd="fast">
    <p:cover di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4F1FA"/>
        </a:solidFill>
      </p:bgPr>
    </p:bg>
    <p:spTree>
      <p:nvGrpSpPr>
        <p:cNvPr id="1" name=""/>
        <p:cNvGrpSpPr/>
        <p:nvPr/>
      </p:nvGrpSpPr>
      <p:grpSpPr>
        <a:xfrm>
          <a:off x="0" y="0"/>
          <a:ext cx="0" cy="0"/>
          <a:chOff x="0" y="0"/>
          <a:chExt cx="0" cy="0"/>
        </a:xfrm>
      </p:grpSpPr>
      <p:sp>
        <p:nvSpPr>
          <p:cNvPr name="Freeform 2" id="2"/>
          <p:cNvSpPr/>
          <p:nvPr/>
        </p:nvSpPr>
        <p:spPr>
          <a:xfrm flipH="false" flipV="false" rot="0">
            <a:off x="3721612" y="3409707"/>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77209" y="-801317"/>
            <a:ext cx="7482091" cy="11759672"/>
          </a:xfrm>
          <a:custGeom>
            <a:avLst/>
            <a:gdLst/>
            <a:ahLst/>
            <a:cxnLst/>
            <a:rect r="r" b="b" t="t" l="l"/>
            <a:pathLst>
              <a:path h="11759672" w="7482091">
                <a:moveTo>
                  <a:pt x="0" y="0"/>
                </a:moveTo>
                <a:lnTo>
                  <a:pt x="7482091" y="0"/>
                </a:lnTo>
                <a:lnTo>
                  <a:pt x="7482091" y="11759672"/>
                </a:lnTo>
                <a:lnTo>
                  <a:pt x="0" y="1175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475702" y="629997"/>
            <a:ext cx="6040186" cy="9110362"/>
            <a:chOff x="0" y="0"/>
            <a:chExt cx="862185" cy="1300427"/>
          </a:xfrm>
        </p:grpSpPr>
        <p:sp>
          <p:nvSpPr>
            <p:cNvPr name="Freeform 5" id="5"/>
            <p:cNvSpPr/>
            <p:nvPr/>
          </p:nvSpPr>
          <p:spPr>
            <a:xfrm flipH="false" flipV="false" rot="0">
              <a:off x="0" y="0"/>
              <a:ext cx="862185" cy="1300427"/>
            </a:xfrm>
            <a:custGeom>
              <a:avLst/>
              <a:gdLst/>
              <a:ahLst/>
              <a:cxnLst/>
              <a:rect r="r" b="b" t="t" l="l"/>
              <a:pathLst>
                <a:path h="1300427" w="862185">
                  <a:moveTo>
                    <a:pt x="0" y="0"/>
                  </a:moveTo>
                  <a:lnTo>
                    <a:pt x="862185" y="0"/>
                  </a:lnTo>
                  <a:lnTo>
                    <a:pt x="862185" y="1300427"/>
                  </a:lnTo>
                  <a:lnTo>
                    <a:pt x="0" y="1300427"/>
                  </a:lnTo>
                  <a:close/>
                </a:path>
              </a:pathLst>
            </a:custGeom>
            <a:solidFill>
              <a:srgbClr val="C4F1FA"/>
            </a:solidFill>
          </p:spPr>
        </p:sp>
        <p:sp>
          <p:nvSpPr>
            <p:cNvPr name="TextBox 6" id="6"/>
            <p:cNvSpPr txBox="true"/>
            <p:nvPr/>
          </p:nvSpPr>
          <p:spPr>
            <a:xfrm>
              <a:off x="0" y="-38100"/>
              <a:ext cx="862185" cy="133852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5447832" y="5153025"/>
            <a:ext cx="6410088" cy="6901845"/>
          </a:xfrm>
          <a:custGeom>
            <a:avLst/>
            <a:gdLst/>
            <a:ahLst/>
            <a:cxnLst/>
            <a:rect r="r" b="b" t="t" l="l"/>
            <a:pathLst>
              <a:path h="6901845" w="6410088">
                <a:moveTo>
                  <a:pt x="0" y="0"/>
                </a:moveTo>
                <a:lnTo>
                  <a:pt x="6410088" y="0"/>
                </a:lnTo>
                <a:lnTo>
                  <a:pt x="6410088" y="6901845"/>
                </a:lnTo>
                <a:lnTo>
                  <a:pt x="0" y="69018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48570">
            <a:off x="7709921" y="64751"/>
            <a:ext cx="1885910" cy="2687178"/>
          </a:xfrm>
          <a:custGeom>
            <a:avLst/>
            <a:gdLst/>
            <a:ahLst/>
            <a:cxnLst/>
            <a:rect r="r" b="b" t="t" l="l"/>
            <a:pathLst>
              <a:path h="2687178" w="1885910">
                <a:moveTo>
                  <a:pt x="0" y="0"/>
                </a:moveTo>
                <a:lnTo>
                  <a:pt x="1885910" y="0"/>
                </a:lnTo>
                <a:lnTo>
                  <a:pt x="1885910" y="2687178"/>
                </a:lnTo>
                <a:lnTo>
                  <a:pt x="0" y="26871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626098" y="647476"/>
            <a:ext cx="5720344" cy="4440568"/>
          </a:xfrm>
          <a:prstGeom prst="rect">
            <a:avLst/>
          </a:prstGeom>
        </p:spPr>
        <p:txBody>
          <a:bodyPr anchor="t" rtlCol="false" tIns="0" lIns="0" bIns="0" rIns="0">
            <a:spAutoFit/>
          </a:bodyPr>
          <a:lstStyle/>
          <a:p>
            <a:pPr algn="ctr">
              <a:lnSpc>
                <a:spcPts val="3918"/>
              </a:lnSpc>
            </a:pPr>
            <a:r>
              <a:rPr lang="en-US" sz="2528">
                <a:solidFill>
                  <a:srgbClr val="222366"/>
                </a:solidFill>
                <a:latin typeface="Public Sans"/>
              </a:rPr>
              <a:t>Data shows that the </a:t>
            </a:r>
            <a:r>
              <a:rPr lang="en-US" sz="2528">
                <a:solidFill>
                  <a:srgbClr val="222366"/>
                </a:solidFill>
                <a:latin typeface="Public Sans Bold"/>
              </a:rPr>
              <a:t>United States</a:t>
            </a:r>
            <a:r>
              <a:rPr lang="en-US" sz="2528">
                <a:solidFill>
                  <a:srgbClr val="222366"/>
                </a:solidFill>
                <a:latin typeface="Public Sans"/>
              </a:rPr>
              <a:t> has the highest number of confirmed cases (</a:t>
            </a:r>
            <a:r>
              <a:rPr lang="en-US" sz="2528">
                <a:solidFill>
                  <a:srgbClr val="222366"/>
                </a:solidFill>
                <a:latin typeface="Public Sans Bold"/>
              </a:rPr>
              <a:t>33,461,982</a:t>
            </a:r>
            <a:r>
              <a:rPr lang="en-US" sz="2528">
                <a:solidFill>
                  <a:srgbClr val="222366"/>
                </a:solidFill>
                <a:latin typeface="Public Sans"/>
              </a:rPr>
              <a:t>) followed by India, Brazil and Turkey </a:t>
            </a:r>
            <a:r>
              <a:rPr lang="en-US" sz="2528">
                <a:solidFill>
                  <a:srgbClr val="222366"/>
                </a:solidFill>
                <a:latin typeface="Public Sans Bold"/>
              </a:rPr>
              <a:t>while</a:t>
            </a:r>
            <a:r>
              <a:rPr lang="en-US" sz="2528">
                <a:solidFill>
                  <a:srgbClr val="222366"/>
                </a:solidFill>
                <a:latin typeface="Public Sans"/>
              </a:rPr>
              <a:t>  Dominica, Kiribati, Marshall Islands and Samoa recorded </a:t>
            </a:r>
            <a:r>
              <a:rPr lang="en-US" sz="2528">
                <a:solidFill>
                  <a:srgbClr val="222366"/>
                </a:solidFill>
                <a:latin typeface="Public Sans Bold"/>
              </a:rPr>
              <a:t>zero</a:t>
            </a:r>
            <a:r>
              <a:rPr lang="en-US" sz="2528">
                <a:solidFill>
                  <a:srgbClr val="222366"/>
                </a:solidFill>
                <a:latin typeface="Public Sans"/>
              </a:rPr>
              <a:t> deaths and the United States has the highest deaths (</a:t>
            </a:r>
            <a:r>
              <a:rPr lang="en-US" sz="2528">
                <a:solidFill>
                  <a:srgbClr val="222366"/>
                </a:solidFill>
                <a:latin typeface="Public Sans Bold"/>
              </a:rPr>
              <a:t>599,769</a:t>
            </a:r>
            <a:r>
              <a:rPr lang="en-US" sz="2528">
                <a:solidFill>
                  <a:srgbClr val="222366"/>
                </a:solidFill>
                <a:latin typeface="Public Sans"/>
              </a:rPr>
              <a:t>) followed by Brazil and India during the period under review.</a:t>
            </a:r>
          </a:p>
        </p:txBody>
      </p:sp>
      <p:sp>
        <p:nvSpPr>
          <p:cNvPr name="TextBox 10" id="10"/>
          <p:cNvSpPr txBox="true"/>
          <p:nvPr/>
        </p:nvSpPr>
        <p:spPr>
          <a:xfrm rot="0">
            <a:off x="10626098" y="5088241"/>
            <a:ext cx="5784312" cy="4692650"/>
          </a:xfrm>
          <a:prstGeom prst="rect">
            <a:avLst/>
          </a:prstGeom>
        </p:spPr>
        <p:txBody>
          <a:bodyPr anchor="t" rtlCol="false" tIns="0" lIns="0" bIns="0" rIns="0">
            <a:spAutoFit/>
          </a:bodyPr>
          <a:lstStyle/>
          <a:p>
            <a:pPr algn="ctr">
              <a:lnSpc>
                <a:spcPts val="4149"/>
              </a:lnSpc>
            </a:pPr>
            <a:r>
              <a:rPr lang="en-US" sz="2499">
                <a:solidFill>
                  <a:srgbClr val="222366"/>
                </a:solidFill>
                <a:latin typeface="Public Sans"/>
              </a:rPr>
              <a:t>As the virus spreads, various countries experienced spike in the number of cases monthly because widespread information and detecting process were not fully known at the time with uncontrolled movement which made the virus endemic locally and pandemic globally affecting all areas of human existence.</a:t>
            </a:r>
          </a:p>
        </p:txBody>
      </p:sp>
      <p:sp>
        <p:nvSpPr>
          <p:cNvPr name="TextBox 11" id="11"/>
          <p:cNvSpPr txBox="true"/>
          <p:nvPr/>
        </p:nvSpPr>
        <p:spPr>
          <a:xfrm rot="0">
            <a:off x="452527" y="1189265"/>
            <a:ext cx="7024927" cy="2695575"/>
          </a:xfrm>
          <a:prstGeom prst="rect">
            <a:avLst/>
          </a:prstGeom>
        </p:spPr>
        <p:txBody>
          <a:bodyPr anchor="t" rtlCol="false" tIns="0" lIns="0" bIns="0" rIns="0">
            <a:spAutoFit/>
          </a:bodyPr>
          <a:lstStyle/>
          <a:p>
            <a:pPr algn="ctr">
              <a:lnSpc>
                <a:spcPts val="10500"/>
              </a:lnSpc>
            </a:pPr>
            <a:r>
              <a:rPr lang="en-US" sz="7500">
                <a:solidFill>
                  <a:srgbClr val="1E5B82"/>
                </a:solidFill>
                <a:latin typeface="Brick Sans"/>
              </a:rPr>
              <a:t>Executive Summary</a:t>
            </a:r>
          </a:p>
        </p:txBody>
      </p:sp>
      <p:sp>
        <p:nvSpPr>
          <p:cNvPr name="Freeform 12" id="12"/>
          <p:cNvSpPr/>
          <p:nvPr/>
        </p:nvSpPr>
        <p:spPr>
          <a:xfrm flipH="false" flipV="false" rot="0">
            <a:off x="7825900" y="368410"/>
            <a:ext cx="826976" cy="830379"/>
          </a:xfrm>
          <a:custGeom>
            <a:avLst/>
            <a:gdLst/>
            <a:ahLst/>
            <a:cxnLst/>
            <a:rect r="r" b="b" t="t" l="l"/>
            <a:pathLst>
              <a:path h="830379" w="826976">
                <a:moveTo>
                  <a:pt x="0" y="0"/>
                </a:moveTo>
                <a:lnTo>
                  <a:pt x="826976" y="0"/>
                </a:lnTo>
                <a:lnTo>
                  <a:pt x="826976" y="830380"/>
                </a:lnTo>
                <a:lnTo>
                  <a:pt x="0" y="830380"/>
                </a:lnTo>
                <a:lnTo>
                  <a:pt x="0" y="0"/>
                </a:lnTo>
                <a:close/>
              </a:path>
            </a:pathLst>
          </a:custGeom>
          <a:blipFill>
            <a:blip r:embed="rId10"/>
            <a:stretch>
              <a:fillRect l="0" t="0" r="0" b="0"/>
            </a:stretch>
          </a:blipFill>
        </p:spPr>
      </p:sp>
      <p:sp>
        <p:nvSpPr>
          <p:cNvPr name="AutoShape 13" id="13"/>
          <p:cNvSpPr/>
          <p:nvPr/>
        </p:nvSpPr>
        <p:spPr>
          <a:xfrm>
            <a:off x="10475796" y="5176837"/>
            <a:ext cx="6066012" cy="23812"/>
          </a:xfrm>
          <a:prstGeom prst="line">
            <a:avLst/>
          </a:prstGeom>
          <a:ln cap="flat" w="47625">
            <a:solidFill>
              <a:srgbClr val="5062C6"/>
            </a:solidFill>
            <a:prstDash val="solid"/>
            <a:headEnd type="none" len="sm" w="sm"/>
            <a:tailEnd type="none" len="sm" w="sm"/>
          </a:ln>
        </p:spPr>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155681"/>
            <a:ext cx="1191196" cy="1196098"/>
          </a:xfrm>
          <a:custGeom>
            <a:avLst/>
            <a:gdLst/>
            <a:ahLst/>
            <a:cxnLst/>
            <a:rect r="r" b="b" t="t" l="l"/>
            <a:pathLst>
              <a:path h="1196098" w="1191196">
                <a:moveTo>
                  <a:pt x="0" y="0"/>
                </a:moveTo>
                <a:lnTo>
                  <a:pt x="1191196" y="0"/>
                </a:lnTo>
                <a:lnTo>
                  <a:pt x="1191196" y="1196099"/>
                </a:lnTo>
                <a:lnTo>
                  <a:pt x="0" y="1196099"/>
                </a:lnTo>
                <a:lnTo>
                  <a:pt x="0" y="0"/>
                </a:lnTo>
                <a:close/>
              </a:path>
            </a:pathLst>
          </a:custGeom>
          <a:blipFill>
            <a:blip r:embed="rId3"/>
            <a:stretch>
              <a:fillRect l="0" t="0" r="0" b="0"/>
            </a:stretch>
          </a:blipFill>
        </p:spPr>
      </p:sp>
      <p:sp>
        <p:nvSpPr>
          <p:cNvPr name="Freeform 4" id="4"/>
          <p:cNvSpPr/>
          <p:nvPr/>
        </p:nvSpPr>
        <p:spPr>
          <a:xfrm flipH="false" flipV="false" rot="0">
            <a:off x="2642473" y="7199100"/>
            <a:ext cx="13003055" cy="2996622"/>
          </a:xfrm>
          <a:custGeom>
            <a:avLst/>
            <a:gdLst/>
            <a:ahLst/>
            <a:cxnLst/>
            <a:rect r="r" b="b" t="t" l="l"/>
            <a:pathLst>
              <a:path h="2996622" w="13003055">
                <a:moveTo>
                  <a:pt x="0" y="0"/>
                </a:moveTo>
                <a:lnTo>
                  <a:pt x="13003054" y="0"/>
                </a:lnTo>
                <a:lnTo>
                  <a:pt x="13003054" y="2996622"/>
                </a:lnTo>
                <a:lnTo>
                  <a:pt x="0" y="2996622"/>
                </a:lnTo>
                <a:lnTo>
                  <a:pt x="0" y="0"/>
                </a:lnTo>
                <a:close/>
              </a:path>
            </a:pathLst>
          </a:custGeom>
          <a:blipFill>
            <a:blip r:embed="rId4"/>
            <a:stretch>
              <a:fillRect l="0" t="0" r="-26152" b="0"/>
            </a:stretch>
          </a:blipFill>
          <a:ln cap="sq">
            <a:noFill/>
            <a:prstDash val="solid"/>
            <a:miter/>
          </a:ln>
        </p:spPr>
      </p:sp>
      <p:sp>
        <p:nvSpPr>
          <p:cNvPr name="Freeform 5" id="5"/>
          <p:cNvSpPr/>
          <p:nvPr/>
        </p:nvSpPr>
        <p:spPr>
          <a:xfrm flipH="false" flipV="false" rot="0">
            <a:off x="2642473" y="1741369"/>
            <a:ext cx="13003055" cy="5169027"/>
          </a:xfrm>
          <a:custGeom>
            <a:avLst/>
            <a:gdLst/>
            <a:ahLst/>
            <a:cxnLst/>
            <a:rect r="r" b="b" t="t" l="l"/>
            <a:pathLst>
              <a:path h="5169027" w="13003055">
                <a:moveTo>
                  <a:pt x="0" y="0"/>
                </a:moveTo>
                <a:lnTo>
                  <a:pt x="13003054" y="0"/>
                </a:lnTo>
                <a:lnTo>
                  <a:pt x="13003054" y="5169028"/>
                </a:lnTo>
                <a:lnTo>
                  <a:pt x="0" y="5169028"/>
                </a:lnTo>
                <a:lnTo>
                  <a:pt x="0" y="0"/>
                </a:lnTo>
                <a:close/>
              </a:path>
            </a:pathLst>
          </a:custGeom>
          <a:blipFill>
            <a:blip r:embed="rId5"/>
            <a:stretch>
              <a:fillRect l="0" t="0" r="0" b="0"/>
            </a:stretch>
          </a:blipFill>
          <a:ln cap="sq">
            <a:noFill/>
            <a:prstDash val="solid"/>
            <a:miter/>
          </a:ln>
        </p:spPr>
      </p:sp>
      <p:sp>
        <p:nvSpPr>
          <p:cNvPr name="TextBox 6" id="6"/>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
        <p:nvSpPr>
          <p:cNvPr name="TextBox 7" id="7"/>
          <p:cNvSpPr txBox="true"/>
          <p:nvPr/>
        </p:nvSpPr>
        <p:spPr>
          <a:xfrm rot="0">
            <a:off x="3980690" y="429763"/>
            <a:ext cx="11177366" cy="910562"/>
          </a:xfrm>
          <a:prstGeom prst="rect">
            <a:avLst/>
          </a:prstGeom>
        </p:spPr>
        <p:txBody>
          <a:bodyPr anchor="t" rtlCol="false" tIns="0" lIns="0" bIns="0" rIns="0">
            <a:spAutoFit/>
          </a:bodyPr>
          <a:lstStyle/>
          <a:p>
            <a:pPr algn="ctr" marL="0" indent="0" lvl="0">
              <a:lnSpc>
                <a:spcPts val="3598"/>
              </a:lnSpc>
              <a:spcBef>
                <a:spcPct val="0"/>
              </a:spcBef>
            </a:pPr>
            <a:r>
              <a:rPr lang="en-US" sz="3598" strike="noStrike" u="none">
                <a:solidFill>
                  <a:srgbClr val="000000"/>
                </a:solidFill>
                <a:latin typeface="Garet Bold"/>
              </a:rPr>
              <a:t>The maximum values for confirmed, deaths, recovered cases per year.</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0" y="9090902"/>
            <a:ext cx="1191196" cy="1196098"/>
          </a:xfrm>
          <a:custGeom>
            <a:avLst/>
            <a:gdLst/>
            <a:ahLst/>
            <a:cxnLst/>
            <a:rect r="r" b="b" t="t" l="l"/>
            <a:pathLst>
              <a:path h="1196098" w="1191196">
                <a:moveTo>
                  <a:pt x="0" y="0"/>
                </a:moveTo>
                <a:lnTo>
                  <a:pt x="1191196" y="0"/>
                </a:lnTo>
                <a:lnTo>
                  <a:pt x="1191196" y="1196098"/>
                </a:lnTo>
                <a:lnTo>
                  <a:pt x="0" y="1196098"/>
                </a:lnTo>
                <a:lnTo>
                  <a:pt x="0" y="0"/>
                </a:lnTo>
                <a:close/>
              </a:path>
            </a:pathLst>
          </a:custGeom>
          <a:blipFill>
            <a:blip r:embed="rId3"/>
            <a:stretch>
              <a:fillRect l="0" t="0" r="0" b="0"/>
            </a:stretch>
          </a:blipFill>
        </p:spPr>
      </p:sp>
      <p:sp>
        <p:nvSpPr>
          <p:cNvPr name="Freeform 4" id="4"/>
          <p:cNvSpPr/>
          <p:nvPr/>
        </p:nvSpPr>
        <p:spPr>
          <a:xfrm flipH="false" flipV="false" rot="0">
            <a:off x="9362777" y="1340326"/>
            <a:ext cx="8865699" cy="8634873"/>
          </a:xfrm>
          <a:custGeom>
            <a:avLst/>
            <a:gdLst/>
            <a:ahLst/>
            <a:cxnLst/>
            <a:rect r="r" b="b" t="t" l="l"/>
            <a:pathLst>
              <a:path h="8634873" w="8865699">
                <a:moveTo>
                  <a:pt x="0" y="0"/>
                </a:moveTo>
                <a:lnTo>
                  <a:pt x="8865699" y="0"/>
                </a:lnTo>
                <a:lnTo>
                  <a:pt x="8865699" y="8634873"/>
                </a:lnTo>
                <a:lnTo>
                  <a:pt x="0" y="8634873"/>
                </a:lnTo>
                <a:lnTo>
                  <a:pt x="0" y="0"/>
                </a:lnTo>
                <a:close/>
              </a:path>
            </a:pathLst>
          </a:custGeom>
          <a:blipFill>
            <a:blip r:embed="rId4"/>
            <a:stretch>
              <a:fillRect l="-9895" t="-8062" r="-1437" b="-295"/>
            </a:stretch>
          </a:blipFill>
          <a:ln cap="sq">
            <a:noFill/>
            <a:prstDash val="solid"/>
            <a:miter/>
          </a:ln>
        </p:spPr>
      </p:sp>
      <p:sp>
        <p:nvSpPr>
          <p:cNvPr name="Freeform 5" id="5"/>
          <p:cNvSpPr/>
          <p:nvPr/>
        </p:nvSpPr>
        <p:spPr>
          <a:xfrm flipH="false" flipV="false" rot="0">
            <a:off x="38100" y="3713183"/>
            <a:ext cx="9277052" cy="3287733"/>
          </a:xfrm>
          <a:custGeom>
            <a:avLst/>
            <a:gdLst/>
            <a:ahLst/>
            <a:cxnLst/>
            <a:rect r="r" b="b" t="t" l="l"/>
            <a:pathLst>
              <a:path h="3287733" w="9277052">
                <a:moveTo>
                  <a:pt x="0" y="0"/>
                </a:moveTo>
                <a:lnTo>
                  <a:pt x="9277052" y="0"/>
                </a:lnTo>
                <a:lnTo>
                  <a:pt x="9277052" y="3287733"/>
                </a:lnTo>
                <a:lnTo>
                  <a:pt x="0" y="3287733"/>
                </a:lnTo>
                <a:lnTo>
                  <a:pt x="0" y="0"/>
                </a:lnTo>
                <a:close/>
              </a:path>
            </a:pathLst>
          </a:custGeom>
          <a:blipFill>
            <a:blip r:embed="rId5"/>
            <a:stretch>
              <a:fillRect l="-2248" t="0" r="-8926" b="-3951"/>
            </a:stretch>
          </a:blipFill>
          <a:ln cap="sq">
            <a:noFill/>
            <a:prstDash val="solid"/>
            <a:miter/>
          </a:ln>
        </p:spPr>
      </p:sp>
      <p:sp>
        <p:nvSpPr>
          <p:cNvPr name="TextBox 6" id="6"/>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
        <p:nvSpPr>
          <p:cNvPr name="TextBox 7" id="7"/>
          <p:cNvSpPr txBox="true"/>
          <p:nvPr/>
        </p:nvSpPr>
        <p:spPr>
          <a:xfrm rot="0">
            <a:off x="3342271" y="163510"/>
            <a:ext cx="11603457" cy="876908"/>
          </a:xfrm>
          <a:prstGeom prst="rect">
            <a:avLst/>
          </a:prstGeom>
        </p:spPr>
        <p:txBody>
          <a:bodyPr anchor="t" rtlCol="false" tIns="0" lIns="0" bIns="0" rIns="0">
            <a:spAutoFit/>
          </a:bodyPr>
          <a:lstStyle/>
          <a:p>
            <a:pPr algn="ctr">
              <a:lnSpc>
                <a:spcPts val="3398"/>
              </a:lnSpc>
            </a:pPr>
            <a:r>
              <a:rPr lang="en-US" sz="3398">
                <a:solidFill>
                  <a:srgbClr val="000000"/>
                </a:solidFill>
                <a:latin typeface="Garet Bold"/>
              </a:rPr>
              <a:t>The total number of confirmed, deaths, recovered  cases each month</a:t>
            </a:r>
          </a:p>
        </p:txBody>
      </p:sp>
    </p:spTree>
  </p:cSld>
  <p:clrMapOvr>
    <a:masterClrMapping/>
  </p:clrMapOvr>
  <p:transition spd="fast">
    <p:cover dir="rd"/>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155681"/>
            <a:ext cx="1191196" cy="1196098"/>
          </a:xfrm>
          <a:custGeom>
            <a:avLst/>
            <a:gdLst/>
            <a:ahLst/>
            <a:cxnLst/>
            <a:rect r="r" b="b" t="t" l="l"/>
            <a:pathLst>
              <a:path h="1196098" w="1191196">
                <a:moveTo>
                  <a:pt x="0" y="0"/>
                </a:moveTo>
                <a:lnTo>
                  <a:pt x="1191196" y="0"/>
                </a:lnTo>
                <a:lnTo>
                  <a:pt x="1191196" y="1196099"/>
                </a:lnTo>
                <a:lnTo>
                  <a:pt x="0" y="1196099"/>
                </a:lnTo>
                <a:lnTo>
                  <a:pt x="0" y="0"/>
                </a:lnTo>
                <a:close/>
              </a:path>
            </a:pathLst>
          </a:custGeom>
          <a:blipFill>
            <a:blip r:embed="rId3"/>
            <a:stretch>
              <a:fillRect l="0" t="0" r="0" b="0"/>
            </a:stretch>
          </a:blipFill>
        </p:spPr>
      </p:sp>
      <p:sp>
        <p:nvSpPr>
          <p:cNvPr name="Freeform 4" id="4"/>
          <p:cNvSpPr/>
          <p:nvPr/>
        </p:nvSpPr>
        <p:spPr>
          <a:xfrm flipH="false" flipV="false" rot="0">
            <a:off x="47625" y="6652672"/>
            <a:ext cx="9393561" cy="3586703"/>
          </a:xfrm>
          <a:custGeom>
            <a:avLst/>
            <a:gdLst/>
            <a:ahLst/>
            <a:cxnLst/>
            <a:rect r="r" b="b" t="t" l="l"/>
            <a:pathLst>
              <a:path h="3586703" w="9393561">
                <a:moveTo>
                  <a:pt x="0" y="0"/>
                </a:moveTo>
                <a:lnTo>
                  <a:pt x="9393561" y="0"/>
                </a:lnTo>
                <a:lnTo>
                  <a:pt x="9393561" y="3586703"/>
                </a:lnTo>
                <a:lnTo>
                  <a:pt x="0" y="3586703"/>
                </a:lnTo>
                <a:lnTo>
                  <a:pt x="0" y="0"/>
                </a:lnTo>
                <a:close/>
              </a:path>
            </a:pathLst>
          </a:custGeom>
          <a:blipFill>
            <a:blip r:embed="rId4"/>
            <a:stretch>
              <a:fillRect l="0" t="-458" r="-5646" b="-458"/>
            </a:stretch>
          </a:blipFill>
          <a:ln cap="sq">
            <a:noFill/>
            <a:prstDash val="solid"/>
            <a:miter/>
          </a:ln>
        </p:spPr>
      </p:sp>
      <p:sp>
        <p:nvSpPr>
          <p:cNvPr name="Freeform 5" id="5"/>
          <p:cNvSpPr/>
          <p:nvPr/>
        </p:nvSpPr>
        <p:spPr>
          <a:xfrm flipH="false" flipV="false" rot="0">
            <a:off x="7818472" y="0"/>
            <a:ext cx="10412378" cy="6628731"/>
          </a:xfrm>
          <a:custGeom>
            <a:avLst/>
            <a:gdLst/>
            <a:ahLst/>
            <a:cxnLst/>
            <a:rect r="r" b="b" t="t" l="l"/>
            <a:pathLst>
              <a:path h="6628731" w="10412378">
                <a:moveTo>
                  <a:pt x="0" y="0"/>
                </a:moveTo>
                <a:lnTo>
                  <a:pt x="10412378" y="0"/>
                </a:lnTo>
                <a:lnTo>
                  <a:pt x="10412378" y="6628731"/>
                </a:lnTo>
                <a:lnTo>
                  <a:pt x="0" y="6628731"/>
                </a:lnTo>
                <a:lnTo>
                  <a:pt x="0" y="0"/>
                </a:lnTo>
                <a:close/>
              </a:path>
            </a:pathLst>
          </a:custGeom>
          <a:blipFill>
            <a:blip r:embed="rId5"/>
            <a:stretch>
              <a:fillRect l="-5534" t="-7207" r="0" b="-1276"/>
            </a:stretch>
          </a:blipFill>
          <a:ln cap="sq">
            <a:noFill/>
            <a:prstDash val="solid"/>
            <a:miter/>
          </a:ln>
        </p:spPr>
      </p:sp>
      <p:sp>
        <p:nvSpPr>
          <p:cNvPr name="TextBox 6" id="6"/>
          <p:cNvSpPr txBox="true"/>
          <p:nvPr/>
        </p:nvSpPr>
        <p:spPr>
          <a:xfrm rot="0">
            <a:off x="0" y="-239706"/>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grpSp>
        <p:nvGrpSpPr>
          <p:cNvPr name="Group 7" id="7"/>
          <p:cNvGrpSpPr/>
          <p:nvPr/>
        </p:nvGrpSpPr>
        <p:grpSpPr>
          <a:xfrm rot="0">
            <a:off x="2041942" y="2284378"/>
            <a:ext cx="3892179" cy="2859122"/>
            <a:chOff x="0" y="0"/>
            <a:chExt cx="5189572" cy="3812163"/>
          </a:xfrm>
        </p:grpSpPr>
        <p:grpSp>
          <p:nvGrpSpPr>
            <p:cNvPr name="Group 8" id="8"/>
            <p:cNvGrpSpPr/>
            <p:nvPr/>
          </p:nvGrpSpPr>
          <p:grpSpPr>
            <a:xfrm rot="0">
              <a:off x="0" y="0"/>
              <a:ext cx="5189572" cy="3812163"/>
              <a:chOff x="0" y="0"/>
              <a:chExt cx="1432454" cy="1052254"/>
            </a:xfrm>
          </p:grpSpPr>
          <p:sp>
            <p:nvSpPr>
              <p:cNvPr name="Freeform 9" id="9"/>
              <p:cNvSpPr/>
              <p:nvPr/>
            </p:nvSpPr>
            <p:spPr>
              <a:xfrm flipH="false" flipV="false" rot="0">
                <a:off x="0" y="0"/>
                <a:ext cx="1432454" cy="1052254"/>
              </a:xfrm>
              <a:custGeom>
                <a:avLst/>
                <a:gdLst/>
                <a:ahLst/>
                <a:cxnLst/>
                <a:rect r="r" b="b" t="t" l="l"/>
                <a:pathLst>
                  <a:path h="1052254" w="1432454">
                    <a:moveTo>
                      <a:pt x="62409" y="0"/>
                    </a:moveTo>
                    <a:lnTo>
                      <a:pt x="1370045" y="0"/>
                    </a:lnTo>
                    <a:cubicBezTo>
                      <a:pt x="1386597" y="0"/>
                      <a:pt x="1402471" y="6575"/>
                      <a:pt x="1414175" y="18279"/>
                    </a:cubicBezTo>
                    <a:cubicBezTo>
                      <a:pt x="1425879" y="29983"/>
                      <a:pt x="1432454" y="45857"/>
                      <a:pt x="1432454" y="62409"/>
                    </a:cubicBezTo>
                    <a:lnTo>
                      <a:pt x="1432454" y="989845"/>
                    </a:lnTo>
                    <a:cubicBezTo>
                      <a:pt x="1432454" y="1006397"/>
                      <a:pt x="1425879" y="1022271"/>
                      <a:pt x="1414175" y="1033975"/>
                    </a:cubicBezTo>
                    <a:cubicBezTo>
                      <a:pt x="1402471" y="1045679"/>
                      <a:pt x="1386597" y="1052254"/>
                      <a:pt x="1370045" y="1052254"/>
                    </a:cubicBezTo>
                    <a:lnTo>
                      <a:pt x="62409" y="1052254"/>
                    </a:lnTo>
                    <a:cubicBezTo>
                      <a:pt x="45857" y="1052254"/>
                      <a:pt x="29983" y="1045679"/>
                      <a:pt x="18279" y="1033975"/>
                    </a:cubicBezTo>
                    <a:cubicBezTo>
                      <a:pt x="6575" y="1022271"/>
                      <a:pt x="0" y="1006397"/>
                      <a:pt x="0" y="989845"/>
                    </a:cubicBezTo>
                    <a:lnTo>
                      <a:pt x="0" y="62409"/>
                    </a:lnTo>
                    <a:cubicBezTo>
                      <a:pt x="0" y="45857"/>
                      <a:pt x="6575" y="29983"/>
                      <a:pt x="18279" y="18279"/>
                    </a:cubicBezTo>
                    <a:cubicBezTo>
                      <a:pt x="29983" y="6575"/>
                      <a:pt x="45857" y="0"/>
                      <a:pt x="62409" y="0"/>
                    </a:cubicBezTo>
                    <a:close/>
                  </a:path>
                </a:pathLst>
              </a:custGeom>
              <a:solidFill>
                <a:srgbClr val="C4F1FA"/>
              </a:solidFill>
              <a:ln w="38100" cap="rnd">
                <a:solidFill>
                  <a:srgbClr val="3A7B7A"/>
                </a:solidFill>
                <a:prstDash val="solid"/>
                <a:round/>
              </a:ln>
            </p:spPr>
          </p:sp>
          <p:sp>
            <p:nvSpPr>
              <p:cNvPr name="TextBox 10" id="10"/>
              <p:cNvSpPr txBox="true"/>
              <p:nvPr/>
            </p:nvSpPr>
            <p:spPr>
              <a:xfrm>
                <a:off x="0" y="-28575"/>
                <a:ext cx="1432454" cy="1080829"/>
              </a:xfrm>
              <a:prstGeom prst="rect">
                <a:avLst/>
              </a:prstGeom>
            </p:spPr>
            <p:txBody>
              <a:bodyPr anchor="ctr" rtlCol="false" tIns="39394" lIns="39394" bIns="39394" rIns="39394"/>
              <a:lstStyle/>
              <a:p>
                <a:pPr algn="ctr" marL="0" indent="0" lvl="0">
                  <a:lnSpc>
                    <a:spcPts val="2541"/>
                  </a:lnSpc>
                  <a:spcBef>
                    <a:spcPct val="0"/>
                  </a:spcBef>
                </a:pPr>
              </a:p>
            </p:txBody>
          </p:sp>
        </p:grpSp>
        <p:sp>
          <p:nvSpPr>
            <p:cNvPr name="TextBox 11" id="11"/>
            <p:cNvSpPr txBox="true"/>
            <p:nvPr/>
          </p:nvSpPr>
          <p:spPr>
            <a:xfrm rot="0">
              <a:off x="269231" y="284825"/>
              <a:ext cx="4700394" cy="3230177"/>
            </a:xfrm>
            <a:prstGeom prst="rect">
              <a:avLst/>
            </a:prstGeom>
          </p:spPr>
          <p:txBody>
            <a:bodyPr anchor="t" rtlCol="false" tIns="0" lIns="0" bIns="0" rIns="0">
              <a:spAutoFit/>
            </a:bodyPr>
            <a:lstStyle/>
            <a:p>
              <a:pPr algn="ctr">
                <a:lnSpc>
                  <a:spcPts val="3860"/>
                </a:lnSpc>
              </a:pPr>
              <a:r>
                <a:rPr lang="en-US" sz="3299">
                  <a:solidFill>
                    <a:srgbClr val="000000"/>
                  </a:solidFill>
                  <a:latin typeface="Garet"/>
                </a:rPr>
                <a:t>How corona virus spread out with respect to confirmed cases.</a:t>
              </a:r>
            </a:p>
          </p:txBody>
        </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47543" y="9090902"/>
            <a:ext cx="1191196" cy="1196098"/>
          </a:xfrm>
          <a:custGeom>
            <a:avLst/>
            <a:gdLst/>
            <a:ahLst/>
            <a:cxnLst/>
            <a:rect r="r" b="b" t="t" l="l"/>
            <a:pathLst>
              <a:path h="1196098" w="1191196">
                <a:moveTo>
                  <a:pt x="0" y="0"/>
                </a:moveTo>
                <a:lnTo>
                  <a:pt x="1191196" y="0"/>
                </a:lnTo>
                <a:lnTo>
                  <a:pt x="1191196" y="1196098"/>
                </a:lnTo>
                <a:lnTo>
                  <a:pt x="0" y="1196098"/>
                </a:lnTo>
                <a:lnTo>
                  <a:pt x="0" y="0"/>
                </a:lnTo>
                <a:close/>
              </a:path>
            </a:pathLst>
          </a:custGeom>
          <a:blipFill>
            <a:blip r:embed="rId3"/>
            <a:stretch>
              <a:fillRect l="0" t="0" r="0" b="0"/>
            </a:stretch>
          </a:blipFill>
        </p:spPr>
      </p:sp>
      <p:sp>
        <p:nvSpPr>
          <p:cNvPr name="TextBox 4" id="4"/>
          <p:cNvSpPr txBox="true"/>
          <p:nvPr/>
        </p:nvSpPr>
        <p:spPr>
          <a:xfrm rot="0">
            <a:off x="28575"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grpSp>
        <p:nvGrpSpPr>
          <p:cNvPr name="Group 5" id="5"/>
          <p:cNvGrpSpPr/>
          <p:nvPr/>
        </p:nvGrpSpPr>
        <p:grpSpPr>
          <a:xfrm rot="0">
            <a:off x="1028700" y="1521370"/>
            <a:ext cx="4020645" cy="3622130"/>
            <a:chOff x="0" y="0"/>
            <a:chExt cx="5360860" cy="4829506"/>
          </a:xfrm>
        </p:grpSpPr>
        <p:grpSp>
          <p:nvGrpSpPr>
            <p:cNvPr name="Group 6" id="6"/>
            <p:cNvGrpSpPr/>
            <p:nvPr/>
          </p:nvGrpSpPr>
          <p:grpSpPr>
            <a:xfrm rot="0">
              <a:off x="0" y="0"/>
              <a:ext cx="5360860" cy="4829506"/>
              <a:chOff x="0" y="0"/>
              <a:chExt cx="1365524" cy="1230177"/>
            </a:xfrm>
          </p:grpSpPr>
          <p:sp>
            <p:nvSpPr>
              <p:cNvPr name="Freeform 7" id="7"/>
              <p:cNvSpPr/>
              <p:nvPr/>
            </p:nvSpPr>
            <p:spPr>
              <a:xfrm flipH="false" flipV="false" rot="0">
                <a:off x="0" y="0"/>
                <a:ext cx="1365524" cy="1230177"/>
              </a:xfrm>
              <a:custGeom>
                <a:avLst/>
                <a:gdLst/>
                <a:ahLst/>
                <a:cxnLst/>
                <a:rect r="r" b="b" t="t" l="l"/>
                <a:pathLst>
                  <a:path h="1230177" w="1365524">
                    <a:moveTo>
                      <a:pt x="65468" y="0"/>
                    </a:moveTo>
                    <a:lnTo>
                      <a:pt x="1300056" y="0"/>
                    </a:lnTo>
                    <a:cubicBezTo>
                      <a:pt x="1317419" y="0"/>
                      <a:pt x="1334071" y="6898"/>
                      <a:pt x="1346349" y="19175"/>
                    </a:cubicBezTo>
                    <a:cubicBezTo>
                      <a:pt x="1358626" y="31453"/>
                      <a:pt x="1365524" y="48105"/>
                      <a:pt x="1365524" y="65468"/>
                    </a:cubicBezTo>
                    <a:lnTo>
                      <a:pt x="1365524" y="1164709"/>
                    </a:lnTo>
                    <a:cubicBezTo>
                      <a:pt x="1365524" y="1182072"/>
                      <a:pt x="1358626" y="1198724"/>
                      <a:pt x="1346349" y="1211002"/>
                    </a:cubicBezTo>
                    <a:cubicBezTo>
                      <a:pt x="1334071" y="1223279"/>
                      <a:pt x="1317419" y="1230177"/>
                      <a:pt x="1300056" y="1230177"/>
                    </a:cubicBezTo>
                    <a:lnTo>
                      <a:pt x="65468" y="1230177"/>
                    </a:lnTo>
                    <a:cubicBezTo>
                      <a:pt x="29311" y="1230177"/>
                      <a:pt x="0" y="1200866"/>
                      <a:pt x="0" y="1164709"/>
                    </a:cubicBezTo>
                    <a:lnTo>
                      <a:pt x="0" y="65468"/>
                    </a:lnTo>
                    <a:cubicBezTo>
                      <a:pt x="0" y="48105"/>
                      <a:pt x="6898" y="31453"/>
                      <a:pt x="19175" y="19175"/>
                    </a:cubicBezTo>
                    <a:cubicBezTo>
                      <a:pt x="31453" y="6898"/>
                      <a:pt x="48105" y="0"/>
                      <a:pt x="65468" y="0"/>
                    </a:cubicBezTo>
                    <a:close/>
                  </a:path>
                </a:pathLst>
              </a:custGeom>
              <a:solidFill>
                <a:srgbClr val="C4F1FA"/>
              </a:solidFill>
              <a:ln w="38100" cap="rnd">
                <a:solidFill>
                  <a:srgbClr val="3A7B7A"/>
                </a:solidFill>
                <a:prstDash val="solid"/>
                <a:round/>
              </a:ln>
            </p:spPr>
          </p:sp>
          <p:sp>
            <p:nvSpPr>
              <p:cNvPr name="TextBox 8" id="8"/>
              <p:cNvSpPr txBox="true"/>
              <p:nvPr/>
            </p:nvSpPr>
            <p:spPr>
              <a:xfrm>
                <a:off x="0" y="-28575"/>
                <a:ext cx="1365524" cy="1258752"/>
              </a:xfrm>
              <a:prstGeom prst="rect">
                <a:avLst/>
              </a:prstGeom>
            </p:spPr>
            <p:txBody>
              <a:bodyPr anchor="ctr" rtlCol="false" tIns="39394" lIns="39394" bIns="39394" rIns="39394"/>
              <a:lstStyle/>
              <a:p>
                <a:pPr algn="ctr" marL="0" indent="0" lvl="0">
                  <a:lnSpc>
                    <a:spcPts val="2541"/>
                  </a:lnSpc>
                  <a:spcBef>
                    <a:spcPct val="0"/>
                  </a:spcBef>
                </a:pPr>
              </a:p>
            </p:txBody>
          </p:sp>
        </p:grpSp>
        <p:sp>
          <p:nvSpPr>
            <p:cNvPr name="TextBox 9" id="9"/>
            <p:cNvSpPr txBox="true"/>
            <p:nvPr/>
          </p:nvSpPr>
          <p:spPr>
            <a:xfrm rot="0">
              <a:off x="278117" y="317376"/>
              <a:ext cx="4855536" cy="4190116"/>
            </a:xfrm>
            <a:prstGeom prst="rect">
              <a:avLst/>
            </a:prstGeom>
          </p:spPr>
          <p:txBody>
            <a:bodyPr anchor="t" rtlCol="false" tIns="0" lIns="0" bIns="0" rIns="0">
              <a:spAutoFit/>
            </a:bodyPr>
            <a:lstStyle/>
            <a:p>
              <a:pPr algn="ctr">
                <a:lnSpc>
                  <a:spcPts val="4183"/>
                </a:lnSpc>
              </a:pPr>
              <a:r>
                <a:rPr lang="en-US" sz="3575">
                  <a:solidFill>
                    <a:srgbClr val="000000"/>
                  </a:solidFill>
                  <a:latin typeface="Garet"/>
                </a:rPr>
                <a:t>How does corona virus spread out with respect to death case per month.</a:t>
              </a:r>
            </a:p>
          </p:txBody>
        </p:sp>
      </p:grpSp>
      <p:sp>
        <p:nvSpPr>
          <p:cNvPr name="Freeform 10" id="10"/>
          <p:cNvSpPr/>
          <p:nvPr/>
        </p:nvSpPr>
        <p:spPr>
          <a:xfrm flipH="false" flipV="false" rot="0">
            <a:off x="6345144" y="49301"/>
            <a:ext cx="11893596" cy="8204181"/>
          </a:xfrm>
          <a:custGeom>
            <a:avLst/>
            <a:gdLst/>
            <a:ahLst/>
            <a:cxnLst/>
            <a:rect r="r" b="b" t="t" l="l"/>
            <a:pathLst>
              <a:path h="8204181" w="11893596">
                <a:moveTo>
                  <a:pt x="0" y="0"/>
                </a:moveTo>
                <a:lnTo>
                  <a:pt x="11893595" y="0"/>
                </a:lnTo>
                <a:lnTo>
                  <a:pt x="11893595" y="8204181"/>
                </a:lnTo>
                <a:lnTo>
                  <a:pt x="0" y="8204181"/>
                </a:lnTo>
                <a:lnTo>
                  <a:pt x="0" y="0"/>
                </a:lnTo>
                <a:close/>
              </a:path>
            </a:pathLst>
          </a:custGeom>
          <a:blipFill>
            <a:blip r:embed="rId4"/>
            <a:stretch>
              <a:fillRect l="-6347" t="-7324" r="-1555" b="-766"/>
            </a:stretch>
          </a:blipFill>
          <a:ln cap="sq">
            <a:noFill/>
            <a:prstDash val="solid"/>
            <a:miter/>
          </a:ln>
        </p:spPr>
      </p:sp>
      <p:sp>
        <p:nvSpPr>
          <p:cNvPr name="Freeform 11" id="11"/>
          <p:cNvSpPr/>
          <p:nvPr/>
        </p:nvSpPr>
        <p:spPr>
          <a:xfrm flipH="false" flipV="false" rot="0">
            <a:off x="28575" y="6248538"/>
            <a:ext cx="6269653" cy="4009887"/>
          </a:xfrm>
          <a:custGeom>
            <a:avLst/>
            <a:gdLst/>
            <a:ahLst/>
            <a:cxnLst/>
            <a:rect r="r" b="b" t="t" l="l"/>
            <a:pathLst>
              <a:path h="4009887" w="6269653">
                <a:moveTo>
                  <a:pt x="0" y="0"/>
                </a:moveTo>
                <a:lnTo>
                  <a:pt x="6269653" y="0"/>
                </a:lnTo>
                <a:lnTo>
                  <a:pt x="6269653" y="4009887"/>
                </a:lnTo>
                <a:lnTo>
                  <a:pt x="0" y="4009887"/>
                </a:lnTo>
                <a:lnTo>
                  <a:pt x="0" y="0"/>
                </a:lnTo>
                <a:close/>
              </a:path>
            </a:pathLst>
          </a:custGeom>
          <a:blipFill>
            <a:blip r:embed="rId5"/>
            <a:stretch>
              <a:fillRect l="0" t="0" r="-3667" b="0"/>
            </a:stretch>
          </a:blipFill>
          <a:ln cap="sq">
            <a:noFill/>
            <a:prstDash val="solid"/>
            <a:miter/>
          </a:ln>
        </p:spPr>
      </p:sp>
    </p:spTree>
  </p:cSld>
  <p:clrMapOvr>
    <a:masterClrMapping/>
  </p:clrMapOvr>
  <p:transition spd="fast">
    <p:wipe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9090902"/>
            <a:ext cx="1191196" cy="1196098"/>
          </a:xfrm>
          <a:custGeom>
            <a:avLst/>
            <a:gdLst/>
            <a:ahLst/>
            <a:cxnLst/>
            <a:rect r="r" b="b" t="t" l="l"/>
            <a:pathLst>
              <a:path h="1196098" w="1191196">
                <a:moveTo>
                  <a:pt x="0" y="0"/>
                </a:moveTo>
                <a:lnTo>
                  <a:pt x="1191196" y="0"/>
                </a:lnTo>
                <a:lnTo>
                  <a:pt x="1191196" y="1196098"/>
                </a:lnTo>
                <a:lnTo>
                  <a:pt x="0" y="1196098"/>
                </a:lnTo>
                <a:lnTo>
                  <a:pt x="0" y="0"/>
                </a:lnTo>
                <a:close/>
              </a:path>
            </a:pathLst>
          </a:custGeom>
          <a:blipFill>
            <a:blip r:embed="rId3"/>
            <a:stretch>
              <a:fillRect l="0" t="0" r="0" b="0"/>
            </a:stretch>
          </a:blipFill>
        </p:spPr>
      </p:sp>
      <p:grpSp>
        <p:nvGrpSpPr>
          <p:cNvPr name="Group 4" id="4"/>
          <p:cNvGrpSpPr/>
          <p:nvPr/>
        </p:nvGrpSpPr>
        <p:grpSpPr>
          <a:xfrm rot="0">
            <a:off x="985258" y="2038150"/>
            <a:ext cx="4536084" cy="2664885"/>
            <a:chOff x="0" y="0"/>
            <a:chExt cx="6048112" cy="3553180"/>
          </a:xfrm>
        </p:grpSpPr>
        <p:grpSp>
          <p:nvGrpSpPr>
            <p:cNvPr name="Group 5" id="5"/>
            <p:cNvGrpSpPr/>
            <p:nvPr/>
          </p:nvGrpSpPr>
          <p:grpSpPr>
            <a:xfrm rot="0">
              <a:off x="0" y="0"/>
              <a:ext cx="6048112" cy="3553180"/>
              <a:chOff x="0" y="0"/>
              <a:chExt cx="1362107" cy="800219"/>
            </a:xfrm>
          </p:grpSpPr>
          <p:sp>
            <p:nvSpPr>
              <p:cNvPr name="Freeform 6" id="6"/>
              <p:cNvSpPr/>
              <p:nvPr/>
            </p:nvSpPr>
            <p:spPr>
              <a:xfrm flipH="false" flipV="false" rot="0">
                <a:off x="0" y="0"/>
                <a:ext cx="1362107" cy="800219"/>
              </a:xfrm>
              <a:custGeom>
                <a:avLst/>
                <a:gdLst/>
                <a:ahLst/>
                <a:cxnLst/>
                <a:rect r="r" b="b" t="t" l="l"/>
                <a:pathLst>
                  <a:path h="800219" w="1362107">
                    <a:moveTo>
                      <a:pt x="65633" y="0"/>
                    </a:moveTo>
                    <a:lnTo>
                      <a:pt x="1296474" y="0"/>
                    </a:lnTo>
                    <a:cubicBezTo>
                      <a:pt x="1332722" y="0"/>
                      <a:pt x="1362107" y="29385"/>
                      <a:pt x="1362107" y="65633"/>
                    </a:cubicBezTo>
                    <a:lnTo>
                      <a:pt x="1362107" y="734586"/>
                    </a:lnTo>
                    <a:cubicBezTo>
                      <a:pt x="1362107" y="770834"/>
                      <a:pt x="1332722" y="800219"/>
                      <a:pt x="1296474" y="800219"/>
                    </a:cubicBezTo>
                    <a:lnTo>
                      <a:pt x="65633" y="800219"/>
                    </a:lnTo>
                    <a:cubicBezTo>
                      <a:pt x="29385" y="800219"/>
                      <a:pt x="0" y="770834"/>
                      <a:pt x="0" y="734586"/>
                    </a:cubicBezTo>
                    <a:lnTo>
                      <a:pt x="0" y="65633"/>
                    </a:lnTo>
                    <a:cubicBezTo>
                      <a:pt x="0" y="29385"/>
                      <a:pt x="29385" y="0"/>
                      <a:pt x="65633" y="0"/>
                    </a:cubicBezTo>
                    <a:close/>
                  </a:path>
                </a:pathLst>
              </a:custGeom>
              <a:solidFill>
                <a:srgbClr val="C4F1FA"/>
              </a:solidFill>
              <a:ln w="38100" cap="rnd">
                <a:solidFill>
                  <a:srgbClr val="3A7B7A"/>
                </a:solidFill>
                <a:prstDash val="solid"/>
                <a:round/>
              </a:ln>
            </p:spPr>
          </p:sp>
          <p:sp>
            <p:nvSpPr>
              <p:cNvPr name="TextBox 7" id="7"/>
              <p:cNvSpPr txBox="true"/>
              <p:nvPr/>
            </p:nvSpPr>
            <p:spPr>
              <a:xfrm>
                <a:off x="0" y="-28575"/>
                <a:ext cx="1362107" cy="828794"/>
              </a:xfrm>
              <a:prstGeom prst="rect">
                <a:avLst/>
              </a:prstGeom>
            </p:spPr>
            <p:txBody>
              <a:bodyPr anchor="ctr" rtlCol="false" tIns="39394" lIns="39394" bIns="39394" rIns="39394"/>
              <a:lstStyle/>
              <a:p>
                <a:pPr algn="ctr" marL="0" indent="0" lvl="0">
                  <a:lnSpc>
                    <a:spcPts val="2541"/>
                  </a:lnSpc>
                  <a:spcBef>
                    <a:spcPct val="0"/>
                  </a:spcBef>
                </a:pPr>
              </a:p>
            </p:txBody>
          </p:sp>
        </p:grpSp>
        <p:sp>
          <p:nvSpPr>
            <p:cNvPr name="TextBox 8" id="8"/>
            <p:cNvSpPr txBox="true"/>
            <p:nvPr/>
          </p:nvSpPr>
          <p:spPr>
            <a:xfrm rot="0">
              <a:off x="313772" y="337415"/>
              <a:ext cx="5478007" cy="2851558"/>
            </a:xfrm>
            <a:prstGeom prst="rect">
              <a:avLst/>
            </a:prstGeom>
          </p:spPr>
          <p:txBody>
            <a:bodyPr anchor="t" rtlCol="false" tIns="0" lIns="0" bIns="0" rIns="0">
              <a:spAutoFit/>
            </a:bodyPr>
            <a:lstStyle/>
            <a:p>
              <a:pPr algn="ctr">
                <a:lnSpc>
                  <a:spcPts val="4239"/>
                </a:lnSpc>
              </a:pPr>
              <a:r>
                <a:rPr lang="en-US" sz="3623">
                  <a:solidFill>
                    <a:srgbClr val="000000"/>
                  </a:solidFill>
                  <a:latin typeface="Garet"/>
                </a:rPr>
                <a:t>How corona virus spread out with respect to recovered case.</a:t>
              </a:r>
            </a:p>
          </p:txBody>
        </p:sp>
      </p:grpSp>
      <p:sp>
        <p:nvSpPr>
          <p:cNvPr name="Freeform 9" id="9"/>
          <p:cNvSpPr/>
          <p:nvPr/>
        </p:nvSpPr>
        <p:spPr>
          <a:xfrm flipH="false" flipV="false" rot="0">
            <a:off x="6731987" y="19050"/>
            <a:ext cx="11527438" cy="7396339"/>
          </a:xfrm>
          <a:custGeom>
            <a:avLst/>
            <a:gdLst/>
            <a:ahLst/>
            <a:cxnLst/>
            <a:rect r="r" b="b" t="t" l="l"/>
            <a:pathLst>
              <a:path h="7396339" w="11527438">
                <a:moveTo>
                  <a:pt x="0" y="0"/>
                </a:moveTo>
                <a:lnTo>
                  <a:pt x="11527438" y="0"/>
                </a:lnTo>
                <a:lnTo>
                  <a:pt x="11527438" y="7396339"/>
                </a:lnTo>
                <a:lnTo>
                  <a:pt x="0" y="7396339"/>
                </a:lnTo>
                <a:lnTo>
                  <a:pt x="0" y="0"/>
                </a:lnTo>
                <a:close/>
              </a:path>
            </a:pathLst>
          </a:custGeom>
          <a:blipFill>
            <a:blip r:embed="rId4"/>
            <a:stretch>
              <a:fillRect l="-5431" t="-2504" r="-1395" b="0"/>
            </a:stretch>
          </a:blipFill>
          <a:ln cap="sq">
            <a:noFill/>
            <a:prstDash val="solid"/>
            <a:miter/>
          </a:ln>
        </p:spPr>
      </p:sp>
      <p:sp>
        <p:nvSpPr>
          <p:cNvPr name="Freeform 10" id="10"/>
          <p:cNvSpPr/>
          <p:nvPr/>
        </p:nvSpPr>
        <p:spPr>
          <a:xfrm flipH="false" flipV="false" rot="0">
            <a:off x="21611" y="6271665"/>
            <a:ext cx="6710376" cy="3996285"/>
          </a:xfrm>
          <a:custGeom>
            <a:avLst/>
            <a:gdLst/>
            <a:ahLst/>
            <a:cxnLst/>
            <a:rect r="r" b="b" t="t" l="l"/>
            <a:pathLst>
              <a:path h="3996285" w="6710376">
                <a:moveTo>
                  <a:pt x="0" y="0"/>
                </a:moveTo>
                <a:lnTo>
                  <a:pt x="6710376" y="0"/>
                </a:lnTo>
                <a:lnTo>
                  <a:pt x="6710376" y="3996285"/>
                </a:lnTo>
                <a:lnTo>
                  <a:pt x="0" y="3996285"/>
                </a:lnTo>
                <a:lnTo>
                  <a:pt x="0" y="0"/>
                </a:lnTo>
                <a:close/>
              </a:path>
            </a:pathLst>
          </a:custGeom>
          <a:blipFill>
            <a:blip r:embed="rId5"/>
            <a:stretch>
              <a:fillRect l="0" t="0" r="-783" b="0"/>
            </a:stretch>
          </a:blipFill>
          <a:ln cap="sq">
            <a:noFill/>
            <a:prstDash val="solid"/>
            <a:miter/>
          </a:ln>
        </p:spPr>
      </p:sp>
      <p:sp>
        <p:nvSpPr>
          <p:cNvPr name="TextBox 11" id="11"/>
          <p:cNvSpPr txBox="true"/>
          <p:nvPr/>
        </p:nvSpPr>
        <p:spPr>
          <a:xfrm rot="0">
            <a:off x="50186"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9090902"/>
            <a:ext cx="1191196" cy="1196098"/>
          </a:xfrm>
          <a:custGeom>
            <a:avLst/>
            <a:gdLst/>
            <a:ahLst/>
            <a:cxnLst/>
            <a:rect r="r" b="b" t="t" l="l"/>
            <a:pathLst>
              <a:path h="1196098" w="1191196">
                <a:moveTo>
                  <a:pt x="0" y="0"/>
                </a:moveTo>
                <a:lnTo>
                  <a:pt x="1191196" y="0"/>
                </a:lnTo>
                <a:lnTo>
                  <a:pt x="1191196" y="1196098"/>
                </a:lnTo>
                <a:lnTo>
                  <a:pt x="0" y="1196098"/>
                </a:lnTo>
                <a:lnTo>
                  <a:pt x="0" y="0"/>
                </a:lnTo>
                <a:close/>
              </a:path>
            </a:pathLst>
          </a:custGeom>
          <a:blipFill>
            <a:blip r:embed="rId3"/>
            <a:stretch>
              <a:fillRect l="0" t="0" r="0" b="0"/>
            </a:stretch>
          </a:blipFill>
        </p:spPr>
      </p:sp>
      <p:grpSp>
        <p:nvGrpSpPr>
          <p:cNvPr name="Group 4" id="4"/>
          <p:cNvGrpSpPr/>
          <p:nvPr/>
        </p:nvGrpSpPr>
        <p:grpSpPr>
          <a:xfrm rot="0">
            <a:off x="1833350" y="3636041"/>
            <a:ext cx="4448897" cy="2574380"/>
            <a:chOff x="0" y="0"/>
            <a:chExt cx="5931862" cy="3432506"/>
          </a:xfrm>
        </p:grpSpPr>
        <p:grpSp>
          <p:nvGrpSpPr>
            <p:cNvPr name="Group 5" id="5"/>
            <p:cNvGrpSpPr/>
            <p:nvPr/>
          </p:nvGrpSpPr>
          <p:grpSpPr>
            <a:xfrm rot="0">
              <a:off x="0" y="0"/>
              <a:ext cx="5931862" cy="3432506"/>
              <a:chOff x="0" y="0"/>
              <a:chExt cx="1510970" cy="874332"/>
            </a:xfrm>
          </p:grpSpPr>
          <p:sp>
            <p:nvSpPr>
              <p:cNvPr name="Freeform 6" id="6"/>
              <p:cNvSpPr/>
              <p:nvPr/>
            </p:nvSpPr>
            <p:spPr>
              <a:xfrm flipH="false" flipV="false" rot="0">
                <a:off x="0" y="0"/>
                <a:ext cx="1510970" cy="874332"/>
              </a:xfrm>
              <a:custGeom>
                <a:avLst/>
                <a:gdLst/>
                <a:ahLst/>
                <a:cxnLst/>
                <a:rect r="r" b="b" t="t" l="l"/>
                <a:pathLst>
                  <a:path h="874332" w="1510970">
                    <a:moveTo>
                      <a:pt x="59166" y="0"/>
                    </a:moveTo>
                    <a:lnTo>
                      <a:pt x="1451804" y="0"/>
                    </a:lnTo>
                    <a:cubicBezTo>
                      <a:pt x="1484481" y="0"/>
                      <a:pt x="1510970" y="26490"/>
                      <a:pt x="1510970" y="59166"/>
                    </a:cubicBezTo>
                    <a:lnTo>
                      <a:pt x="1510970" y="815165"/>
                    </a:lnTo>
                    <a:cubicBezTo>
                      <a:pt x="1510970" y="847842"/>
                      <a:pt x="1484481" y="874332"/>
                      <a:pt x="1451804" y="874332"/>
                    </a:cubicBezTo>
                    <a:lnTo>
                      <a:pt x="59166" y="874332"/>
                    </a:lnTo>
                    <a:cubicBezTo>
                      <a:pt x="26490" y="874332"/>
                      <a:pt x="0" y="847842"/>
                      <a:pt x="0" y="815165"/>
                    </a:cubicBezTo>
                    <a:lnTo>
                      <a:pt x="0" y="59166"/>
                    </a:lnTo>
                    <a:cubicBezTo>
                      <a:pt x="0" y="26490"/>
                      <a:pt x="26490" y="0"/>
                      <a:pt x="59166" y="0"/>
                    </a:cubicBezTo>
                    <a:close/>
                  </a:path>
                </a:pathLst>
              </a:custGeom>
              <a:solidFill>
                <a:srgbClr val="C4F1FA"/>
              </a:solidFill>
              <a:ln w="38100" cap="rnd">
                <a:solidFill>
                  <a:srgbClr val="3A7B7A"/>
                </a:solidFill>
                <a:prstDash val="solid"/>
                <a:round/>
              </a:ln>
            </p:spPr>
          </p:sp>
          <p:sp>
            <p:nvSpPr>
              <p:cNvPr name="TextBox 7" id="7"/>
              <p:cNvSpPr txBox="true"/>
              <p:nvPr/>
            </p:nvSpPr>
            <p:spPr>
              <a:xfrm>
                <a:off x="0" y="-28575"/>
                <a:ext cx="1510970" cy="902907"/>
              </a:xfrm>
              <a:prstGeom prst="rect">
                <a:avLst/>
              </a:prstGeom>
            </p:spPr>
            <p:txBody>
              <a:bodyPr anchor="ctr" rtlCol="false" tIns="39394" lIns="39394" bIns="39394" rIns="39394"/>
              <a:lstStyle/>
              <a:p>
                <a:pPr algn="l" marL="0" indent="0" lvl="0">
                  <a:lnSpc>
                    <a:spcPts val="2541"/>
                  </a:lnSpc>
                  <a:spcBef>
                    <a:spcPct val="0"/>
                  </a:spcBef>
                </a:pPr>
              </a:p>
            </p:txBody>
          </p:sp>
        </p:grpSp>
        <p:sp>
          <p:nvSpPr>
            <p:cNvPr name="TextBox 8" id="8"/>
            <p:cNvSpPr txBox="true"/>
            <p:nvPr/>
          </p:nvSpPr>
          <p:spPr>
            <a:xfrm rot="0">
              <a:off x="307741" y="317376"/>
              <a:ext cx="5372715" cy="2793116"/>
            </a:xfrm>
            <a:prstGeom prst="rect">
              <a:avLst/>
            </a:prstGeom>
          </p:spPr>
          <p:txBody>
            <a:bodyPr anchor="t" rtlCol="false" tIns="0" lIns="0" bIns="0" rIns="0">
              <a:spAutoFit/>
            </a:bodyPr>
            <a:lstStyle/>
            <a:p>
              <a:pPr algn="ctr">
                <a:lnSpc>
                  <a:spcPts val="4183"/>
                </a:lnSpc>
              </a:pPr>
              <a:r>
                <a:rPr lang="en-US" sz="3575">
                  <a:solidFill>
                    <a:srgbClr val="000000"/>
                  </a:solidFill>
                  <a:latin typeface="Garet"/>
                </a:rPr>
                <a:t>Country having </a:t>
              </a:r>
              <a:r>
                <a:rPr lang="en-US" sz="3575">
                  <a:solidFill>
                    <a:srgbClr val="000000"/>
                  </a:solidFill>
                  <a:latin typeface="Garet Bold"/>
                </a:rPr>
                <a:t>highest</a:t>
              </a:r>
              <a:r>
                <a:rPr lang="en-US" sz="3575">
                  <a:solidFill>
                    <a:srgbClr val="000000"/>
                  </a:solidFill>
                  <a:latin typeface="Garet"/>
                </a:rPr>
                <a:t> number of confirmed case</a:t>
              </a:r>
            </a:p>
          </p:txBody>
        </p:sp>
      </p:grpSp>
      <p:sp>
        <p:nvSpPr>
          <p:cNvPr name="Freeform 9" id="9"/>
          <p:cNvSpPr/>
          <p:nvPr/>
        </p:nvSpPr>
        <p:spPr>
          <a:xfrm flipH="false" flipV="false" rot="0">
            <a:off x="7386625" y="6901072"/>
            <a:ext cx="9265557" cy="2189829"/>
          </a:xfrm>
          <a:custGeom>
            <a:avLst/>
            <a:gdLst/>
            <a:ahLst/>
            <a:cxnLst/>
            <a:rect r="r" b="b" t="t" l="l"/>
            <a:pathLst>
              <a:path h="2189829" w="9265557">
                <a:moveTo>
                  <a:pt x="0" y="0"/>
                </a:moveTo>
                <a:lnTo>
                  <a:pt x="9265557" y="0"/>
                </a:lnTo>
                <a:lnTo>
                  <a:pt x="9265557" y="2189830"/>
                </a:lnTo>
                <a:lnTo>
                  <a:pt x="0" y="2189830"/>
                </a:lnTo>
                <a:lnTo>
                  <a:pt x="0" y="0"/>
                </a:lnTo>
                <a:close/>
              </a:path>
            </a:pathLst>
          </a:custGeom>
          <a:blipFill>
            <a:blip r:embed="rId4"/>
            <a:stretch>
              <a:fillRect l="0" t="0" r="0" b="-58669"/>
            </a:stretch>
          </a:blipFill>
          <a:ln cap="sq">
            <a:noFill/>
            <a:prstDash val="solid"/>
            <a:miter/>
          </a:ln>
        </p:spPr>
      </p:sp>
      <p:sp>
        <p:nvSpPr>
          <p:cNvPr name="Freeform 10" id="10"/>
          <p:cNvSpPr/>
          <p:nvPr/>
        </p:nvSpPr>
        <p:spPr>
          <a:xfrm flipH="false" flipV="false" rot="0">
            <a:off x="8194101" y="1028700"/>
            <a:ext cx="7650605" cy="5214681"/>
          </a:xfrm>
          <a:custGeom>
            <a:avLst/>
            <a:gdLst/>
            <a:ahLst/>
            <a:cxnLst/>
            <a:rect r="r" b="b" t="t" l="l"/>
            <a:pathLst>
              <a:path h="5214681" w="7650605">
                <a:moveTo>
                  <a:pt x="0" y="0"/>
                </a:moveTo>
                <a:lnTo>
                  <a:pt x="7650605" y="0"/>
                </a:lnTo>
                <a:lnTo>
                  <a:pt x="7650605" y="5214681"/>
                </a:lnTo>
                <a:lnTo>
                  <a:pt x="0" y="5214681"/>
                </a:lnTo>
                <a:lnTo>
                  <a:pt x="0" y="0"/>
                </a:lnTo>
                <a:close/>
              </a:path>
            </a:pathLst>
          </a:custGeom>
          <a:blipFill>
            <a:blip r:embed="rId5"/>
            <a:stretch>
              <a:fillRect l="0" t="0" r="0" b="0"/>
            </a:stretch>
          </a:blipFill>
          <a:ln cap="sq">
            <a:noFill/>
            <a:prstDash val="solid"/>
            <a:miter/>
          </a:ln>
        </p:spPr>
      </p:sp>
      <p:sp>
        <p:nvSpPr>
          <p:cNvPr name="TextBox 11" id="11"/>
          <p:cNvSpPr txBox="true"/>
          <p:nvPr/>
        </p:nvSpPr>
        <p:spPr>
          <a:xfrm rot="0">
            <a:off x="0" y="-192718"/>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Tree>
  </p:cSld>
  <p:clrMapOvr>
    <a:masterClrMapping/>
  </p:clrMapOvr>
  <p:transition spd="slow">
    <p:cover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9090902"/>
            <a:ext cx="1191196" cy="1196098"/>
          </a:xfrm>
          <a:custGeom>
            <a:avLst/>
            <a:gdLst/>
            <a:ahLst/>
            <a:cxnLst/>
            <a:rect r="r" b="b" t="t" l="l"/>
            <a:pathLst>
              <a:path h="1196098" w="1191196">
                <a:moveTo>
                  <a:pt x="0" y="0"/>
                </a:moveTo>
                <a:lnTo>
                  <a:pt x="1191196" y="0"/>
                </a:lnTo>
                <a:lnTo>
                  <a:pt x="1191196" y="1196098"/>
                </a:lnTo>
                <a:lnTo>
                  <a:pt x="0" y="1196098"/>
                </a:lnTo>
                <a:lnTo>
                  <a:pt x="0" y="0"/>
                </a:lnTo>
                <a:close/>
              </a:path>
            </a:pathLst>
          </a:custGeom>
          <a:blipFill>
            <a:blip r:embed="rId3"/>
            <a:stretch>
              <a:fillRect l="0" t="0" r="0" b="0"/>
            </a:stretch>
          </a:blipFill>
        </p:spPr>
      </p:sp>
      <p:grpSp>
        <p:nvGrpSpPr>
          <p:cNvPr name="Group 4" id="4"/>
          <p:cNvGrpSpPr/>
          <p:nvPr/>
        </p:nvGrpSpPr>
        <p:grpSpPr>
          <a:xfrm rot="0">
            <a:off x="6613658" y="865697"/>
            <a:ext cx="3892159" cy="2517097"/>
            <a:chOff x="0" y="0"/>
            <a:chExt cx="5189545" cy="3356129"/>
          </a:xfrm>
        </p:grpSpPr>
        <p:grpSp>
          <p:nvGrpSpPr>
            <p:cNvPr name="Group 5" id="5"/>
            <p:cNvGrpSpPr/>
            <p:nvPr/>
          </p:nvGrpSpPr>
          <p:grpSpPr>
            <a:xfrm rot="0">
              <a:off x="0" y="0"/>
              <a:ext cx="5189545" cy="3356129"/>
              <a:chOff x="0" y="0"/>
              <a:chExt cx="1350874" cy="873623"/>
            </a:xfrm>
          </p:grpSpPr>
          <p:sp>
            <p:nvSpPr>
              <p:cNvPr name="Freeform 6" id="6"/>
              <p:cNvSpPr/>
              <p:nvPr/>
            </p:nvSpPr>
            <p:spPr>
              <a:xfrm flipH="false" flipV="false" rot="0">
                <a:off x="0" y="0"/>
                <a:ext cx="1350874" cy="873624"/>
              </a:xfrm>
              <a:custGeom>
                <a:avLst/>
                <a:gdLst/>
                <a:ahLst/>
                <a:cxnLst/>
                <a:rect r="r" b="b" t="t" l="l"/>
                <a:pathLst>
                  <a:path h="873624" w="1350874">
                    <a:moveTo>
                      <a:pt x="66178" y="0"/>
                    </a:moveTo>
                    <a:lnTo>
                      <a:pt x="1284696" y="0"/>
                    </a:lnTo>
                    <a:cubicBezTo>
                      <a:pt x="1302247" y="0"/>
                      <a:pt x="1319080" y="6972"/>
                      <a:pt x="1331491" y="19383"/>
                    </a:cubicBezTo>
                    <a:cubicBezTo>
                      <a:pt x="1343902" y="31794"/>
                      <a:pt x="1350874" y="48627"/>
                      <a:pt x="1350874" y="66178"/>
                    </a:cubicBezTo>
                    <a:lnTo>
                      <a:pt x="1350874" y="807445"/>
                    </a:lnTo>
                    <a:cubicBezTo>
                      <a:pt x="1350874" y="824997"/>
                      <a:pt x="1343902" y="841829"/>
                      <a:pt x="1331491" y="854240"/>
                    </a:cubicBezTo>
                    <a:cubicBezTo>
                      <a:pt x="1319080" y="866651"/>
                      <a:pt x="1302247" y="873624"/>
                      <a:pt x="1284696" y="873624"/>
                    </a:cubicBezTo>
                    <a:lnTo>
                      <a:pt x="66178" y="873624"/>
                    </a:lnTo>
                    <a:cubicBezTo>
                      <a:pt x="48627" y="873624"/>
                      <a:pt x="31794" y="866651"/>
                      <a:pt x="19383" y="854240"/>
                    </a:cubicBezTo>
                    <a:cubicBezTo>
                      <a:pt x="6972" y="841829"/>
                      <a:pt x="0" y="824997"/>
                      <a:pt x="0" y="807445"/>
                    </a:cubicBezTo>
                    <a:lnTo>
                      <a:pt x="0" y="66178"/>
                    </a:lnTo>
                    <a:cubicBezTo>
                      <a:pt x="0" y="48627"/>
                      <a:pt x="6972" y="31794"/>
                      <a:pt x="19383" y="19383"/>
                    </a:cubicBezTo>
                    <a:cubicBezTo>
                      <a:pt x="31794" y="6972"/>
                      <a:pt x="48627" y="0"/>
                      <a:pt x="66178" y="0"/>
                    </a:cubicBezTo>
                    <a:close/>
                  </a:path>
                </a:pathLst>
              </a:custGeom>
              <a:solidFill>
                <a:srgbClr val="C4F1FA"/>
              </a:solidFill>
              <a:ln w="38100" cap="rnd">
                <a:solidFill>
                  <a:srgbClr val="3A7B7A"/>
                </a:solidFill>
                <a:prstDash val="solid"/>
                <a:round/>
              </a:ln>
            </p:spPr>
          </p:sp>
          <p:sp>
            <p:nvSpPr>
              <p:cNvPr name="TextBox 7" id="7"/>
              <p:cNvSpPr txBox="true"/>
              <p:nvPr/>
            </p:nvSpPr>
            <p:spPr>
              <a:xfrm>
                <a:off x="0" y="-28575"/>
                <a:ext cx="1350874" cy="902198"/>
              </a:xfrm>
              <a:prstGeom prst="rect">
                <a:avLst/>
              </a:prstGeom>
            </p:spPr>
            <p:txBody>
              <a:bodyPr anchor="ctr" rtlCol="false" tIns="39394" lIns="39394" bIns="39394" rIns="39394"/>
              <a:lstStyle/>
              <a:p>
                <a:pPr algn="ctr" marL="0" indent="0" lvl="0">
                  <a:lnSpc>
                    <a:spcPts val="2541"/>
                  </a:lnSpc>
                  <a:spcBef>
                    <a:spcPct val="0"/>
                  </a:spcBef>
                </a:pPr>
              </a:p>
            </p:txBody>
          </p:sp>
        </p:grpSp>
        <p:sp>
          <p:nvSpPr>
            <p:cNvPr name="TextBox 8" id="8"/>
            <p:cNvSpPr txBox="true"/>
            <p:nvPr/>
          </p:nvSpPr>
          <p:spPr>
            <a:xfrm rot="0">
              <a:off x="269230" y="310975"/>
              <a:ext cx="4700369" cy="2730050"/>
            </a:xfrm>
            <a:prstGeom prst="rect">
              <a:avLst/>
            </a:prstGeom>
          </p:spPr>
          <p:txBody>
            <a:bodyPr anchor="t" rtlCol="false" tIns="0" lIns="0" bIns="0" rIns="0">
              <a:spAutoFit/>
            </a:bodyPr>
            <a:lstStyle/>
            <a:p>
              <a:pPr algn="ctr">
                <a:lnSpc>
                  <a:spcPts val="4094"/>
                </a:lnSpc>
              </a:pPr>
              <a:r>
                <a:rPr lang="en-US" sz="3499">
                  <a:solidFill>
                    <a:srgbClr val="000000"/>
                  </a:solidFill>
                  <a:latin typeface="Garet"/>
                </a:rPr>
                <a:t>Country having  the </a:t>
              </a:r>
              <a:r>
                <a:rPr lang="en-US" sz="3499">
                  <a:solidFill>
                    <a:srgbClr val="000000"/>
                  </a:solidFill>
                  <a:latin typeface="Garet Bold"/>
                </a:rPr>
                <a:t>lowest</a:t>
              </a:r>
              <a:r>
                <a:rPr lang="en-US" sz="3499">
                  <a:solidFill>
                    <a:srgbClr val="000000"/>
                  </a:solidFill>
                  <a:latin typeface="Garet"/>
                </a:rPr>
                <a:t> number of the death case</a:t>
              </a:r>
            </a:p>
          </p:txBody>
        </p:sp>
      </p:grpSp>
      <p:sp>
        <p:nvSpPr>
          <p:cNvPr name="Freeform 9" id="9"/>
          <p:cNvSpPr/>
          <p:nvPr/>
        </p:nvSpPr>
        <p:spPr>
          <a:xfrm flipH="false" flipV="false" rot="0">
            <a:off x="152400" y="3978971"/>
            <a:ext cx="8240164" cy="5542617"/>
          </a:xfrm>
          <a:custGeom>
            <a:avLst/>
            <a:gdLst/>
            <a:ahLst/>
            <a:cxnLst/>
            <a:rect r="r" b="b" t="t" l="l"/>
            <a:pathLst>
              <a:path h="5542617" w="8240164">
                <a:moveTo>
                  <a:pt x="0" y="0"/>
                </a:moveTo>
                <a:lnTo>
                  <a:pt x="8240164" y="0"/>
                </a:lnTo>
                <a:lnTo>
                  <a:pt x="8240164" y="5542616"/>
                </a:lnTo>
                <a:lnTo>
                  <a:pt x="0" y="5542616"/>
                </a:lnTo>
                <a:lnTo>
                  <a:pt x="0" y="0"/>
                </a:lnTo>
                <a:close/>
              </a:path>
            </a:pathLst>
          </a:custGeom>
          <a:blipFill>
            <a:blip r:embed="rId4"/>
            <a:stretch>
              <a:fillRect l="0" t="0" r="0" b="0"/>
            </a:stretch>
          </a:blipFill>
          <a:ln cap="sq">
            <a:noFill/>
            <a:prstDash val="solid"/>
            <a:miter/>
          </a:ln>
        </p:spPr>
      </p:sp>
      <p:sp>
        <p:nvSpPr>
          <p:cNvPr name="Freeform 10" id="10"/>
          <p:cNvSpPr/>
          <p:nvPr/>
        </p:nvSpPr>
        <p:spPr>
          <a:xfrm flipH="false" flipV="false" rot="0">
            <a:off x="8525914" y="5768582"/>
            <a:ext cx="9561950" cy="2467169"/>
          </a:xfrm>
          <a:custGeom>
            <a:avLst/>
            <a:gdLst/>
            <a:ahLst/>
            <a:cxnLst/>
            <a:rect r="r" b="b" t="t" l="l"/>
            <a:pathLst>
              <a:path h="2467169" w="9561950">
                <a:moveTo>
                  <a:pt x="0" y="0"/>
                </a:moveTo>
                <a:lnTo>
                  <a:pt x="9561950" y="0"/>
                </a:lnTo>
                <a:lnTo>
                  <a:pt x="9561950" y="2467169"/>
                </a:lnTo>
                <a:lnTo>
                  <a:pt x="0" y="2467169"/>
                </a:lnTo>
                <a:lnTo>
                  <a:pt x="0" y="0"/>
                </a:lnTo>
                <a:close/>
              </a:path>
            </a:pathLst>
          </a:custGeom>
          <a:blipFill>
            <a:blip r:embed="rId5"/>
            <a:stretch>
              <a:fillRect l="0" t="0" r="0" b="-22317"/>
            </a:stretch>
          </a:blipFill>
          <a:ln cap="sq">
            <a:noFill/>
            <a:prstDash val="solid"/>
            <a:miter/>
          </a:ln>
        </p:spPr>
      </p:sp>
      <p:sp>
        <p:nvSpPr>
          <p:cNvPr name="TextBox 11" id="11"/>
          <p:cNvSpPr txBox="true"/>
          <p:nvPr/>
        </p:nvSpPr>
        <p:spPr>
          <a:xfrm rot="0">
            <a:off x="7729"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0"/>
            <a:ext cx="1191196" cy="1196098"/>
          </a:xfrm>
          <a:custGeom>
            <a:avLst/>
            <a:gdLst/>
            <a:ahLst/>
            <a:cxnLst/>
            <a:rect r="r" b="b" t="t" l="l"/>
            <a:pathLst>
              <a:path h="1196098" w="1191196">
                <a:moveTo>
                  <a:pt x="0" y="0"/>
                </a:moveTo>
                <a:lnTo>
                  <a:pt x="1191196" y="0"/>
                </a:lnTo>
                <a:lnTo>
                  <a:pt x="1191196" y="1196098"/>
                </a:lnTo>
                <a:lnTo>
                  <a:pt x="0" y="1196098"/>
                </a:lnTo>
                <a:lnTo>
                  <a:pt x="0" y="0"/>
                </a:lnTo>
                <a:close/>
              </a:path>
            </a:pathLst>
          </a:custGeom>
          <a:blipFill>
            <a:blip r:embed="rId3"/>
            <a:stretch>
              <a:fillRect l="0" t="0" r="0" b="0"/>
            </a:stretch>
          </a:blipFill>
        </p:spPr>
      </p:sp>
      <p:grpSp>
        <p:nvGrpSpPr>
          <p:cNvPr name="Group 4" id="4"/>
          <p:cNvGrpSpPr/>
          <p:nvPr/>
        </p:nvGrpSpPr>
        <p:grpSpPr>
          <a:xfrm rot="0">
            <a:off x="6399532" y="984646"/>
            <a:ext cx="4020645" cy="2574380"/>
            <a:chOff x="0" y="0"/>
            <a:chExt cx="5360860" cy="3432506"/>
          </a:xfrm>
        </p:grpSpPr>
        <p:grpSp>
          <p:nvGrpSpPr>
            <p:cNvPr name="Group 5" id="5"/>
            <p:cNvGrpSpPr/>
            <p:nvPr/>
          </p:nvGrpSpPr>
          <p:grpSpPr>
            <a:xfrm rot="0">
              <a:off x="0" y="0"/>
              <a:ext cx="5360860" cy="3432506"/>
              <a:chOff x="0" y="0"/>
              <a:chExt cx="1365524" cy="874332"/>
            </a:xfrm>
          </p:grpSpPr>
          <p:sp>
            <p:nvSpPr>
              <p:cNvPr name="Freeform 6" id="6"/>
              <p:cNvSpPr/>
              <p:nvPr/>
            </p:nvSpPr>
            <p:spPr>
              <a:xfrm flipH="false" flipV="false" rot="0">
                <a:off x="0" y="0"/>
                <a:ext cx="1365524" cy="874332"/>
              </a:xfrm>
              <a:custGeom>
                <a:avLst/>
                <a:gdLst/>
                <a:ahLst/>
                <a:cxnLst/>
                <a:rect r="r" b="b" t="t" l="l"/>
                <a:pathLst>
                  <a:path h="874332" w="1365524">
                    <a:moveTo>
                      <a:pt x="65468" y="0"/>
                    </a:moveTo>
                    <a:lnTo>
                      <a:pt x="1300056" y="0"/>
                    </a:lnTo>
                    <a:cubicBezTo>
                      <a:pt x="1317419" y="0"/>
                      <a:pt x="1334071" y="6898"/>
                      <a:pt x="1346349" y="19175"/>
                    </a:cubicBezTo>
                    <a:cubicBezTo>
                      <a:pt x="1358626" y="31453"/>
                      <a:pt x="1365524" y="48105"/>
                      <a:pt x="1365524" y="65468"/>
                    </a:cubicBezTo>
                    <a:lnTo>
                      <a:pt x="1365524" y="808863"/>
                    </a:lnTo>
                    <a:cubicBezTo>
                      <a:pt x="1365524" y="845020"/>
                      <a:pt x="1336213" y="874332"/>
                      <a:pt x="1300056" y="874332"/>
                    </a:cubicBezTo>
                    <a:lnTo>
                      <a:pt x="65468" y="874332"/>
                    </a:lnTo>
                    <a:cubicBezTo>
                      <a:pt x="48105" y="874332"/>
                      <a:pt x="31453" y="867434"/>
                      <a:pt x="19175" y="855156"/>
                    </a:cubicBezTo>
                    <a:cubicBezTo>
                      <a:pt x="6898" y="842879"/>
                      <a:pt x="0" y="826227"/>
                      <a:pt x="0" y="808863"/>
                    </a:cubicBezTo>
                    <a:lnTo>
                      <a:pt x="0" y="65468"/>
                    </a:lnTo>
                    <a:cubicBezTo>
                      <a:pt x="0" y="48105"/>
                      <a:pt x="6898" y="31453"/>
                      <a:pt x="19175" y="19175"/>
                    </a:cubicBezTo>
                    <a:cubicBezTo>
                      <a:pt x="31453" y="6898"/>
                      <a:pt x="48105" y="0"/>
                      <a:pt x="65468" y="0"/>
                    </a:cubicBezTo>
                    <a:close/>
                  </a:path>
                </a:pathLst>
              </a:custGeom>
              <a:solidFill>
                <a:srgbClr val="C4F1FA"/>
              </a:solidFill>
              <a:ln w="38100" cap="rnd">
                <a:solidFill>
                  <a:srgbClr val="3A7B7A"/>
                </a:solidFill>
                <a:prstDash val="solid"/>
                <a:round/>
              </a:ln>
            </p:spPr>
          </p:sp>
          <p:sp>
            <p:nvSpPr>
              <p:cNvPr name="TextBox 7" id="7"/>
              <p:cNvSpPr txBox="true"/>
              <p:nvPr/>
            </p:nvSpPr>
            <p:spPr>
              <a:xfrm>
                <a:off x="0" y="-28575"/>
                <a:ext cx="1365524" cy="902907"/>
              </a:xfrm>
              <a:prstGeom prst="rect">
                <a:avLst/>
              </a:prstGeom>
            </p:spPr>
            <p:txBody>
              <a:bodyPr anchor="ctr" rtlCol="false" tIns="39394" lIns="39394" bIns="39394" rIns="39394"/>
              <a:lstStyle/>
              <a:p>
                <a:pPr algn="l" marL="0" indent="0" lvl="0">
                  <a:lnSpc>
                    <a:spcPts val="2541"/>
                  </a:lnSpc>
                  <a:spcBef>
                    <a:spcPct val="0"/>
                  </a:spcBef>
                </a:pPr>
              </a:p>
            </p:txBody>
          </p:sp>
        </p:grpSp>
        <p:sp>
          <p:nvSpPr>
            <p:cNvPr name="TextBox 8" id="8"/>
            <p:cNvSpPr txBox="true"/>
            <p:nvPr/>
          </p:nvSpPr>
          <p:spPr>
            <a:xfrm rot="0">
              <a:off x="278117" y="317376"/>
              <a:ext cx="4855536" cy="2793116"/>
            </a:xfrm>
            <a:prstGeom prst="rect">
              <a:avLst/>
            </a:prstGeom>
          </p:spPr>
          <p:txBody>
            <a:bodyPr anchor="t" rtlCol="false" tIns="0" lIns="0" bIns="0" rIns="0">
              <a:spAutoFit/>
            </a:bodyPr>
            <a:lstStyle/>
            <a:p>
              <a:pPr algn="ctr">
                <a:lnSpc>
                  <a:spcPts val="4183"/>
                </a:lnSpc>
              </a:pPr>
              <a:r>
                <a:rPr lang="en-US" sz="3575">
                  <a:solidFill>
                    <a:srgbClr val="000000"/>
                  </a:solidFill>
                  <a:latin typeface="Garet"/>
                </a:rPr>
                <a:t>Top 5 countries having </a:t>
              </a:r>
              <a:r>
                <a:rPr lang="en-US" sz="3575">
                  <a:solidFill>
                    <a:srgbClr val="000000"/>
                  </a:solidFill>
                  <a:latin typeface="Garet Bold"/>
                </a:rPr>
                <a:t>highest</a:t>
              </a:r>
              <a:r>
                <a:rPr lang="en-US" sz="3575">
                  <a:solidFill>
                    <a:srgbClr val="000000"/>
                  </a:solidFill>
                  <a:latin typeface="Garet"/>
                </a:rPr>
                <a:t> recovered cases</a:t>
              </a:r>
            </a:p>
          </p:txBody>
        </p:sp>
      </p:grpSp>
      <p:sp>
        <p:nvSpPr>
          <p:cNvPr name="Freeform 9" id="9"/>
          <p:cNvSpPr/>
          <p:nvPr/>
        </p:nvSpPr>
        <p:spPr>
          <a:xfrm flipH="false" flipV="false" rot="0">
            <a:off x="303880" y="4514935"/>
            <a:ext cx="8840120" cy="5313349"/>
          </a:xfrm>
          <a:custGeom>
            <a:avLst/>
            <a:gdLst/>
            <a:ahLst/>
            <a:cxnLst/>
            <a:rect r="r" b="b" t="t" l="l"/>
            <a:pathLst>
              <a:path h="5313349" w="8840120">
                <a:moveTo>
                  <a:pt x="0" y="0"/>
                </a:moveTo>
                <a:lnTo>
                  <a:pt x="8840120" y="0"/>
                </a:lnTo>
                <a:lnTo>
                  <a:pt x="8840120" y="5313348"/>
                </a:lnTo>
                <a:lnTo>
                  <a:pt x="0" y="5313348"/>
                </a:lnTo>
                <a:lnTo>
                  <a:pt x="0" y="0"/>
                </a:lnTo>
                <a:close/>
              </a:path>
            </a:pathLst>
          </a:custGeom>
          <a:blipFill>
            <a:blip r:embed="rId4"/>
            <a:stretch>
              <a:fillRect l="0" t="-2705" r="0" b="-2705"/>
            </a:stretch>
          </a:blipFill>
          <a:ln cap="sq">
            <a:noFill/>
            <a:prstDash val="solid"/>
            <a:miter/>
          </a:ln>
        </p:spPr>
      </p:sp>
      <p:sp>
        <p:nvSpPr>
          <p:cNvPr name="Freeform 10" id="10"/>
          <p:cNvSpPr/>
          <p:nvPr/>
        </p:nvSpPr>
        <p:spPr>
          <a:xfrm flipH="false" flipV="false" rot="0">
            <a:off x="9472689" y="4514935"/>
            <a:ext cx="8477478" cy="5313349"/>
          </a:xfrm>
          <a:custGeom>
            <a:avLst/>
            <a:gdLst/>
            <a:ahLst/>
            <a:cxnLst/>
            <a:rect r="r" b="b" t="t" l="l"/>
            <a:pathLst>
              <a:path h="5313349" w="8477478">
                <a:moveTo>
                  <a:pt x="0" y="0"/>
                </a:moveTo>
                <a:lnTo>
                  <a:pt x="8477477" y="0"/>
                </a:lnTo>
                <a:lnTo>
                  <a:pt x="8477477" y="5313348"/>
                </a:lnTo>
                <a:lnTo>
                  <a:pt x="0" y="5313348"/>
                </a:lnTo>
                <a:lnTo>
                  <a:pt x="0" y="0"/>
                </a:lnTo>
                <a:close/>
              </a:path>
            </a:pathLst>
          </a:custGeom>
          <a:blipFill>
            <a:blip r:embed="rId5"/>
            <a:stretch>
              <a:fillRect l="0" t="0" r="0" b="0"/>
            </a:stretch>
          </a:blipFill>
          <a:ln cap="sq">
            <a:noFill/>
            <a:prstDash val="solid"/>
            <a:miter/>
          </a:ln>
        </p:spPr>
      </p:sp>
      <p:sp>
        <p:nvSpPr>
          <p:cNvPr name="TextBox 11" id="11"/>
          <p:cNvSpPr txBox="true"/>
          <p:nvPr/>
        </p:nvSpPr>
        <p:spPr>
          <a:xfrm rot="0">
            <a:off x="7729"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6247818" y="72114"/>
            <a:ext cx="2040182" cy="956586"/>
          </a:xfrm>
          <a:custGeom>
            <a:avLst/>
            <a:gdLst/>
            <a:ahLst/>
            <a:cxnLst/>
            <a:rect r="r" b="b" t="t" l="l"/>
            <a:pathLst>
              <a:path h="956586" w="2040182">
                <a:moveTo>
                  <a:pt x="0" y="0"/>
                </a:moveTo>
                <a:lnTo>
                  <a:pt x="2040182" y="0"/>
                </a:lnTo>
                <a:lnTo>
                  <a:pt x="2040182" y="956586"/>
                </a:lnTo>
                <a:lnTo>
                  <a:pt x="0" y="956586"/>
                </a:lnTo>
                <a:lnTo>
                  <a:pt x="0" y="0"/>
                </a:lnTo>
                <a:close/>
              </a:path>
            </a:pathLst>
          </a:custGeom>
          <a:blipFill>
            <a:blip r:embed="rId3"/>
            <a:stretch>
              <a:fillRect l="0" t="-57077" r="0" b="-57077"/>
            </a:stretch>
          </a:blipFill>
        </p:spPr>
      </p:sp>
      <p:sp>
        <p:nvSpPr>
          <p:cNvPr name="TextBox 4" id="4"/>
          <p:cNvSpPr txBox="true"/>
          <p:nvPr/>
        </p:nvSpPr>
        <p:spPr>
          <a:xfrm rot="0">
            <a:off x="7729"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grpSp>
        <p:nvGrpSpPr>
          <p:cNvPr name="Group 5" id="5"/>
          <p:cNvGrpSpPr/>
          <p:nvPr/>
        </p:nvGrpSpPr>
        <p:grpSpPr>
          <a:xfrm rot="0">
            <a:off x="1594604" y="1337690"/>
            <a:ext cx="15204054" cy="8600877"/>
            <a:chOff x="0" y="0"/>
            <a:chExt cx="3207120" cy="1814256"/>
          </a:xfrm>
        </p:grpSpPr>
        <p:sp>
          <p:nvSpPr>
            <p:cNvPr name="Freeform 6" id="6"/>
            <p:cNvSpPr/>
            <p:nvPr/>
          </p:nvSpPr>
          <p:spPr>
            <a:xfrm flipH="false" flipV="false" rot="0">
              <a:off x="0" y="0"/>
              <a:ext cx="3207120" cy="1814256"/>
            </a:xfrm>
            <a:custGeom>
              <a:avLst/>
              <a:gdLst/>
              <a:ahLst/>
              <a:cxnLst/>
              <a:rect r="r" b="b" t="t" l="l"/>
              <a:pathLst>
                <a:path h="1814256" w="3207120">
                  <a:moveTo>
                    <a:pt x="17313" y="0"/>
                  </a:moveTo>
                  <a:lnTo>
                    <a:pt x="3189807" y="0"/>
                  </a:lnTo>
                  <a:cubicBezTo>
                    <a:pt x="3199369" y="0"/>
                    <a:pt x="3207120" y="7751"/>
                    <a:pt x="3207120" y="17313"/>
                  </a:cubicBezTo>
                  <a:lnTo>
                    <a:pt x="3207120" y="1796943"/>
                  </a:lnTo>
                  <a:cubicBezTo>
                    <a:pt x="3207120" y="1806505"/>
                    <a:pt x="3199369" y="1814256"/>
                    <a:pt x="3189807" y="1814256"/>
                  </a:cubicBezTo>
                  <a:lnTo>
                    <a:pt x="17313" y="1814256"/>
                  </a:lnTo>
                  <a:cubicBezTo>
                    <a:pt x="7751" y="1814256"/>
                    <a:pt x="0" y="1806505"/>
                    <a:pt x="0" y="1796943"/>
                  </a:cubicBezTo>
                  <a:lnTo>
                    <a:pt x="0" y="17313"/>
                  </a:lnTo>
                  <a:cubicBezTo>
                    <a:pt x="0" y="7751"/>
                    <a:pt x="7751" y="0"/>
                    <a:pt x="17313" y="0"/>
                  </a:cubicBezTo>
                  <a:close/>
                </a:path>
              </a:pathLst>
            </a:custGeom>
            <a:solidFill>
              <a:srgbClr val="C4F1FA">
                <a:alpha val="76863"/>
              </a:srgbClr>
            </a:solidFill>
            <a:ln w="38100" cap="rnd">
              <a:solidFill>
                <a:srgbClr val="1E5B82">
                  <a:alpha val="76863"/>
                </a:srgbClr>
              </a:solidFill>
              <a:prstDash val="solid"/>
              <a:round/>
            </a:ln>
          </p:spPr>
        </p:sp>
        <p:sp>
          <p:nvSpPr>
            <p:cNvPr name="TextBox 7" id="7"/>
            <p:cNvSpPr txBox="true"/>
            <p:nvPr/>
          </p:nvSpPr>
          <p:spPr>
            <a:xfrm>
              <a:off x="0" y="-28575"/>
              <a:ext cx="3207120" cy="1842831"/>
            </a:xfrm>
            <a:prstGeom prst="rect">
              <a:avLst/>
            </a:prstGeom>
          </p:spPr>
          <p:txBody>
            <a:bodyPr anchor="ctr" rtlCol="false" tIns="63428" lIns="63428" bIns="63428" rIns="63428"/>
            <a:lstStyle/>
            <a:p>
              <a:pPr algn="ctr" marL="0" indent="0" lvl="0">
                <a:lnSpc>
                  <a:spcPts val="2541"/>
                </a:lnSpc>
                <a:spcBef>
                  <a:spcPct val="0"/>
                </a:spcBef>
              </a:pPr>
            </a:p>
          </p:txBody>
        </p:sp>
      </p:grpSp>
      <p:sp>
        <p:nvSpPr>
          <p:cNvPr name="TextBox 8" id="8"/>
          <p:cNvSpPr txBox="true"/>
          <p:nvPr/>
        </p:nvSpPr>
        <p:spPr>
          <a:xfrm rot="0">
            <a:off x="1893481" y="1532724"/>
            <a:ext cx="14501039" cy="8405844"/>
          </a:xfrm>
          <a:prstGeom prst="rect">
            <a:avLst/>
          </a:prstGeom>
        </p:spPr>
        <p:txBody>
          <a:bodyPr anchor="t" rtlCol="false" tIns="0" lIns="0" bIns="0" rIns="0">
            <a:spAutoFit/>
          </a:bodyPr>
          <a:lstStyle/>
          <a:p>
            <a:pPr algn="just" marL="0" indent="0" lvl="0">
              <a:lnSpc>
                <a:spcPts val="6064"/>
              </a:lnSpc>
              <a:spcBef>
                <a:spcPct val="0"/>
              </a:spcBef>
            </a:pPr>
            <a:r>
              <a:rPr lang="en-US" sz="4890" strike="noStrike" u="none">
                <a:solidFill>
                  <a:srgbClr val="000000"/>
                </a:solidFill>
                <a:latin typeface="Canva Sans"/>
              </a:rPr>
              <a:t>As the widespread and confirmed cases grew, this showed the unpreparedness of many countries in combating widespread of infectious diseases.</a:t>
            </a:r>
          </a:p>
          <a:p>
            <a:pPr algn="just" marL="0" indent="0" lvl="0">
              <a:lnSpc>
                <a:spcPts val="6064"/>
              </a:lnSpc>
              <a:spcBef>
                <a:spcPct val="0"/>
              </a:spcBef>
            </a:pPr>
          </a:p>
          <a:p>
            <a:pPr algn="just" marL="0" indent="0" lvl="0">
              <a:lnSpc>
                <a:spcPts val="6064"/>
              </a:lnSpc>
              <a:spcBef>
                <a:spcPct val="0"/>
              </a:spcBef>
            </a:pPr>
            <a:r>
              <a:rPr lang="en-US" sz="4890" strike="noStrike" u="none">
                <a:solidFill>
                  <a:srgbClr val="000000"/>
                </a:solidFill>
                <a:latin typeface="Canva Sans"/>
              </a:rPr>
              <a:t>With the advent of COVID-19, it is a wake up call to every countries to step us vast research and contribute to existing knowledge, accurate procedures in combating and curtailing widespread of viruses and diseases outbreak.</a:t>
            </a:r>
          </a:p>
          <a:p>
            <a:pPr algn="just" marL="0" indent="0" lvl="0">
              <a:lnSpc>
                <a:spcPts val="6064"/>
              </a:lnSpc>
              <a:spcBef>
                <a:spcPct val="0"/>
              </a:spcBef>
            </a:pPr>
          </a:p>
        </p:txBody>
      </p:sp>
      <p:sp>
        <p:nvSpPr>
          <p:cNvPr name="TextBox 9" id="9"/>
          <p:cNvSpPr txBox="true"/>
          <p:nvPr/>
        </p:nvSpPr>
        <p:spPr>
          <a:xfrm rot="0">
            <a:off x="3302327" y="75776"/>
            <a:ext cx="11177366" cy="1245151"/>
          </a:xfrm>
          <a:prstGeom prst="rect">
            <a:avLst/>
          </a:prstGeom>
        </p:spPr>
        <p:txBody>
          <a:bodyPr anchor="t" rtlCol="false" tIns="0" lIns="0" bIns="0" rIns="0">
            <a:spAutoFit/>
          </a:bodyPr>
          <a:lstStyle/>
          <a:p>
            <a:pPr algn="ctr" marL="0" indent="0" lvl="0">
              <a:lnSpc>
                <a:spcPts val="9358"/>
              </a:lnSpc>
              <a:spcBef>
                <a:spcPct val="0"/>
              </a:spcBef>
            </a:pPr>
            <a:r>
              <a:rPr lang="en-US" sz="6781" strike="noStrike" u="none">
                <a:solidFill>
                  <a:srgbClr val="1E5B82"/>
                </a:solidFill>
                <a:latin typeface="Codec Pro ExtraBold"/>
              </a:rPr>
              <a:t>Actionable Insights</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5765443">
            <a:off x="12673494" y="4668615"/>
            <a:ext cx="10244634" cy="9179370"/>
          </a:xfrm>
          <a:custGeom>
            <a:avLst/>
            <a:gdLst/>
            <a:ahLst/>
            <a:cxnLst/>
            <a:rect r="r" b="b" t="t" l="l"/>
            <a:pathLst>
              <a:path h="9179370" w="10244634">
                <a:moveTo>
                  <a:pt x="0" y="0"/>
                </a:moveTo>
                <a:lnTo>
                  <a:pt x="10244634" y="0"/>
                </a:lnTo>
                <a:lnTo>
                  <a:pt x="10244634" y="9179370"/>
                </a:lnTo>
                <a:lnTo>
                  <a:pt x="0" y="9179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65443">
            <a:off x="-2658375" y="-5026567"/>
            <a:ext cx="10244634" cy="9179370"/>
          </a:xfrm>
          <a:custGeom>
            <a:avLst/>
            <a:gdLst/>
            <a:ahLst/>
            <a:cxnLst/>
            <a:rect r="r" b="b" t="t" l="l"/>
            <a:pathLst>
              <a:path h="9179370" w="10244634">
                <a:moveTo>
                  <a:pt x="0" y="0"/>
                </a:moveTo>
                <a:lnTo>
                  <a:pt x="10244634" y="0"/>
                </a:lnTo>
                <a:lnTo>
                  <a:pt x="10244634" y="9179370"/>
                </a:lnTo>
                <a:lnTo>
                  <a:pt x="0" y="9179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63942" y="1028700"/>
            <a:ext cx="13805499" cy="8190639"/>
            <a:chOff x="0" y="0"/>
            <a:chExt cx="2912111" cy="1727721"/>
          </a:xfrm>
        </p:grpSpPr>
        <p:sp>
          <p:nvSpPr>
            <p:cNvPr name="Freeform 5" id="5"/>
            <p:cNvSpPr/>
            <p:nvPr/>
          </p:nvSpPr>
          <p:spPr>
            <a:xfrm flipH="false" flipV="false" rot="0">
              <a:off x="0" y="0"/>
              <a:ext cx="2912111" cy="1727721"/>
            </a:xfrm>
            <a:custGeom>
              <a:avLst/>
              <a:gdLst/>
              <a:ahLst/>
              <a:cxnLst/>
              <a:rect r="r" b="b" t="t" l="l"/>
              <a:pathLst>
                <a:path h="1727721" w="2912111">
                  <a:moveTo>
                    <a:pt x="19067" y="0"/>
                  </a:moveTo>
                  <a:lnTo>
                    <a:pt x="2893045" y="0"/>
                  </a:lnTo>
                  <a:cubicBezTo>
                    <a:pt x="2903575" y="0"/>
                    <a:pt x="2912111" y="8536"/>
                    <a:pt x="2912111" y="19067"/>
                  </a:cubicBezTo>
                  <a:lnTo>
                    <a:pt x="2912111" y="1708654"/>
                  </a:lnTo>
                  <a:cubicBezTo>
                    <a:pt x="2912111" y="1713711"/>
                    <a:pt x="2910102" y="1718561"/>
                    <a:pt x="2906527" y="1722137"/>
                  </a:cubicBezTo>
                  <a:cubicBezTo>
                    <a:pt x="2902951" y="1725712"/>
                    <a:pt x="2898101" y="1727721"/>
                    <a:pt x="2893045" y="1727721"/>
                  </a:cubicBezTo>
                  <a:lnTo>
                    <a:pt x="19067" y="1727721"/>
                  </a:lnTo>
                  <a:cubicBezTo>
                    <a:pt x="14010" y="1727721"/>
                    <a:pt x="9160" y="1725712"/>
                    <a:pt x="5585" y="1722137"/>
                  </a:cubicBezTo>
                  <a:cubicBezTo>
                    <a:pt x="2009" y="1718561"/>
                    <a:pt x="0" y="1713711"/>
                    <a:pt x="0" y="1708654"/>
                  </a:cubicBezTo>
                  <a:lnTo>
                    <a:pt x="0" y="19067"/>
                  </a:lnTo>
                  <a:cubicBezTo>
                    <a:pt x="0" y="14010"/>
                    <a:pt x="2009" y="9160"/>
                    <a:pt x="5585" y="5585"/>
                  </a:cubicBezTo>
                  <a:cubicBezTo>
                    <a:pt x="9160" y="2009"/>
                    <a:pt x="14010" y="0"/>
                    <a:pt x="19067" y="0"/>
                  </a:cubicBezTo>
                  <a:close/>
                </a:path>
              </a:pathLst>
            </a:custGeom>
            <a:solidFill>
              <a:srgbClr val="C4F1FA"/>
            </a:solidFill>
            <a:ln w="38100" cap="rnd">
              <a:solidFill>
                <a:srgbClr val="1E5B82"/>
              </a:solidFill>
              <a:prstDash val="solid"/>
              <a:round/>
            </a:ln>
          </p:spPr>
        </p:sp>
        <p:sp>
          <p:nvSpPr>
            <p:cNvPr name="TextBox 6" id="6"/>
            <p:cNvSpPr txBox="true"/>
            <p:nvPr/>
          </p:nvSpPr>
          <p:spPr>
            <a:xfrm>
              <a:off x="0" y="-28575"/>
              <a:ext cx="2912111" cy="1756296"/>
            </a:xfrm>
            <a:prstGeom prst="rect">
              <a:avLst/>
            </a:prstGeom>
          </p:spPr>
          <p:txBody>
            <a:bodyPr anchor="ctr" rtlCol="false" tIns="63428" lIns="63428" bIns="63428" rIns="63428"/>
            <a:lstStyle/>
            <a:p>
              <a:pPr algn="ctr" marL="0" indent="0" lvl="0">
                <a:lnSpc>
                  <a:spcPts val="2541"/>
                </a:lnSpc>
                <a:spcBef>
                  <a:spcPct val="0"/>
                </a:spcBef>
              </a:pPr>
            </a:p>
          </p:txBody>
        </p:sp>
      </p:grpSp>
      <p:sp>
        <p:nvSpPr>
          <p:cNvPr name="TextBox 7" id="7"/>
          <p:cNvSpPr txBox="true"/>
          <p:nvPr/>
        </p:nvSpPr>
        <p:spPr>
          <a:xfrm rot="0">
            <a:off x="4439243" y="800100"/>
            <a:ext cx="9172666" cy="1237912"/>
          </a:xfrm>
          <a:prstGeom prst="rect">
            <a:avLst/>
          </a:prstGeom>
        </p:spPr>
        <p:txBody>
          <a:bodyPr anchor="t" rtlCol="false" tIns="0" lIns="0" bIns="0" rIns="0">
            <a:spAutoFit/>
          </a:bodyPr>
          <a:lstStyle/>
          <a:p>
            <a:pPr algn="ctr">
              <a:lnSpc>
                <a:spcPts val="9220"/>
              </a:lnSpc>
            </a:pPr>
            <a:r>
              <a:rPr lang="en-US" sz="6681">
                <a:solidFill>
                  <a:srgbClr val="1E5B82"/>
                </a:solidFill>
                <a:latin typeface="Codec Pro ExtraBold"/>
              </a:rPr>
              <a:t>Conclusion</a:t>
            </a:r>
          </a:p>
        </p:txBody>
      </p:sp>
      <p:sp>
        <p:nvSpPr>
          <p:cNvPr name="TextBox 8" id="8"/>
          <p:cNvSpPr txBox="true"/>
          <p:nvPr/>
        </p:nvSpPr>
        <p:spPr>
          <a:xfrm rot="0">
            <a:off x="2721177" y="1850673"/>
            <a:ext cx="13221034" cy="7368666"/>
          </a:xfrm>
          <a:prstGeom prst="rect">
            <a:avLst/>
          </a:prstGeom>
        </p:spPr>
        <p:txBody>
          <a:bodyPr anchor="t" rtlCol="false" tIns="0" lIns="0" bIns="0" rIns="0">
            <a:spAutoFit/>
          </a:bodyPr>
          <a:lstStyle/>
          <a:p>
            <a:pPr algn="just">
              <a:lnSpc>
                <a:spcPts val="6791"/>
              </a:lnSpc>
            </a:pPr>
            <a:r>
              <a:rPr lang="en-US" sz="5476">
                <a:solidFill>
                  <a:srgbClr val="1E5B82"/>
                </a:solidFill>
                <a:latin typeface="Canva Sans"/>
              </a:rPr>
              <a:t>During the period under review, the United States of America, India, Brazil amongst other countries that encountered sudden spike in COVID cases can be attributed to; continuous clustering of people was a contributing factor as movement of people were not put on hold early enough.</a:t>
            </a:r>
          </a:p>
          <a:p>
            <a:pPr algn="l">
              <a:lnSpc>
                <a:spcPts val="3830"/>
              </a:lnSpc>
            </a:pPr>
          </a:p>
        </p:txBody>
      </p:sp>
      <p:grpSp>
        <p:nvGrpSpPr>
          <p:cNvPr name="Group 9" id="9"/>
          <p:cNvGrpSpPr/>
          <p:nvPr/>
        </p:nvGrpSpPr>
        <p:grpSpPr>
          <a:xfrm rot="0">
            <a:off x="139621" y="300390"/>
            <a:ext cx="1778157" cy="1506245"/>
            <a:chOff x="0" y="0"/>
            <a:chExt cx="2370876" cy="2008327"/>
          </a:xfrm>
        </p:grpSpPr>
        <p:grpSp>
          <p:nvGrpSpPr>
            <p:cNvPr name="Group 10" id="10"/>
            <p:cNvGrpSpPr/>
            <p:nvPr/>
          </p:nvGrpSpPr>
          <p:grpSpPr>
            <a:xfrm rot="0">
              <a:off x="0" y="0"/>
              <a:ext cx="2370876" cy="2008327"/>
              <a:chOff x="0" y="0"/>
              <a:chExt cx="417490" cy="353648"/>
            </a:xfrm>
          </p:grpSpPr>
          <p:sp>
            <p:nvSpPr>
              <p:cNvPr name="Freeform 11" id="11"/>
              <p:cNvSpPr/>
              <p:nvPr/>
            </p:nvSpPr>
            <p:spPr>
              <a:xfrm flipH="false" flipV="false" rot="0">
                <a:off x="0" y="0"/>
                <a:ext cx="417490" cy="353648"/>
              </a:xfrm>
              <a:custGeom>
                <a:avLst/>
                <a:gdLst/>
                <a:ahLst/>
                <a:cxnLst/>
                <a:rect r="r" b="b" t="t" l="l"/>
                <a:pathLst>
                  <a:path h="353648" w="417490">
                    <a:moveTo>
                      <a:pt x="176824" y="0"/>
                    </a:moveTo>
                    <a:lnTo>
                      <a:pt x="240666" y="0"/>
                    </a:lnTo>
                    <a:cubicBezTo>
                      <a:pt x="338323" y="0"/>
                      <a:pt x="417490" y="79167"/>
                      <a:pt x="417490" y="176824"/>
                    </a:cubicBezTo>
                    <a:lnTo>
                      <a:pt x="417490" y="176824"/>
                    </a:lnTo>
                    <a:cubicBezTo>
                      <a:pt x="417490" y="274481"/>
                      <a:pt x="338323" y="353648"/>
                      <a:pt x="240666" y="353648"/>
                    </a:cubicBezTo>
                    <a:lnTo>
                      <a:pt x="176824" y="353648"/>
                    </a:lnTo>
                    <a:cubicBezTo>
                      <a:pt x="79167" y="353648"/>
                      <a:pt x="0" y="274481"/>
                      <a:pt x="0" y="176824"/>
                    </a:cubicBezTo>
                    <a:lnTo>
                      <a:pt x="0" y="176824"/>
                    </a:lnTo>
                    <a:cubicBezTo>
                      <a:pt x="0" y="79167"/>
                      <a:pt x="79167" y="0"/>
                      <a:pt x="176824" y="0"/>
                    </a:cubicBezTo>
                    <a:close/>
                  </a:path>
                </a:pathLst>
              </a:custGeom>
              <a:solidFill>
                <a:srgbClr val="C4F1FA"/>
              </a:solidFill>
              <a:ln w="38100" cap="rnd">
                <a:solidFill>
                  <a:srgbClr val="3A7B7A"/>
                </a:solidFill>
                <a:prstDash val="solid"/>
                <a:round/>
              </a:ln>
            </p:spPr>
          </p:sp>
          <p:sp>
            <p:nvSpPr>
              <p:cNvPr name="TextBox 12" id="12"/>
              <p:cNvSpPr txBox="true"/>
              <p:nvPr/>
            </p:nvSpPr>
            <p:spPr>
              <a:xfrm>
                <a:off x="0" y="-28575"/>
                <a:ext cx="417490" cy="382223"/>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13" id="13"/>
            <p:cNvSpPr txBox="true"/>
            <p:nvPr/>
          </p:nvSpPr>
          <p:spPr>
            <a:xfrm rot="0">
              <a:off x="0" y="-132769"/>
              <a:ext cx="2208099" cy="2141096"/>
            </a:xfrm>
            <a:prstGeom prst="rect">
              <a:avLst/>
            </a:prstGeom>
          </p:spPr>
          <p:txBody>
            <a:bodyPr anchor="t" rtlCol="false" tIns="0" lIns="0" bIns="0" rIns="0">
              <a:spAutoFit/>
            </a:bodyPr>
            <a:lstStyle/>
            <a:p>
              <a:pPr algn="ctr" marL="0" indent="0" lvl="0">
                <a:lnSpc>
                  <a:spcPts val="12535"/>
                </a:lnSpc>
                <a:spcBef>
                  <a:spcPct val="0"/>
                </a:spcBef>
              </a:pPr>
              <a:r>
                <a:rPr lang="en-US" sz="9083">
                  <a:solidFill>
                    <a:srgbClr val="1E5B82"/>
                  </a:solidFill>
                  <a:latin typeface="Codec Pro ExtraBold"/>
                </a:rPr>
                <a:t>06</a:t>
              </a:r>
            </a:p>
          </p:txBody>
        </p:sp>
      </p:grpSp>
      <p:sp>
        <p:nvSpPr>
          <p:cNvPr name="Freeform 14" id="14"/>
          <p:cNvSpPr/>
          <p:nvPr/>
        </p:nvSpPr>
        <p:spPr>
          <a:xfrm flipH="false" flipV="false" rot="0">
            <a:off x="16136034" y="72114"/>
            <a:ext cx="2151966" cy="1008999"/>
          </a:xfrm>
          <a:custGeom>
            <a:avLst/>
            <a:gdLst/>
            <a:ahLst/>
            <a:cxnLst/>
            <a:rect r="r" b="b" t="t" l="l"/>
            <a:pathLst>
              <a:path h="1008999" w="2151966">
                <a:moveTo>
                  <a:pt x="0" y="0"/>
                </a:moveTo>
                <a:lnTo>
                  <a:pt x="2151966" y="0"/>
                </a:lnTo>
                <a:lnTo>
                  <a:pt x="2151966" y="1008998"/>
                </a:lnTo>
                <a:lnTo>
                  <a:pt x="0" y="1008998"/>
                </a:lnTo>
                <a:lnTo>
                  <a:pt x="0" y="0"/>
                </a:lnTo>
                <a:close/>
              </a:path>
            </a:pathLst>
          </a:custGeom>
          <a:blipFill>
            <a:blip r:embed="rId4"/>
            <a:stretch>
              <a:fillRect l="0" t="-57077" r="0" b="-57077"/>
            </a:stretch>
          </a:blipFill>
        </p:spPr>
      </p:sp>
    </p:spTree>
  </p:cSld>
  <p:clrMapOvr>
    <a:masterClrMapping/>
  </p:clrMapOvr>
  <p:transition spd="fast">
    <p:wipe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true" flipV="false" rot="0">
            <a:off x="-389034" y="2967346"/>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055180" y="2919903"/>
            <a:ext cx="3144259" cy="2737580"/>
            <a:chOff x="0" y="0"/>
            <a:chExt cx="828118" cy="721009"/>
          </a:xfrm>
        </p:grpSpPr>
        <p:sp>
          <p:nvSpPr>
            <p:cNvPr name="Freeform 4" id="4"/>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5" id="5"/>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6" id="6"/>
          <p:cNvGrpSpPr/>
          <p:nvPr/>
        </p:nvGrpSpPr>
        <p:grpSpPr>
          <a:xfrm rot="0">
            <a:off x="7570914" y="2919903"/>
            <a:ext cx="3144259" cy="2737580"/>
            <a:chOff x="0" y="0"/>
            <a:chExt cx="828118" cy="721009"/>
          </a:xfrm>
        </p:grpSpPr>
        <p:sp>
          <p:nvSpPr>
            <p:cNvPr name="Freeform 7" id="7"/>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8" id="8"/>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9" id="9"/>
          <p:cNvGrpSpPr/>
          <p:nvPr/>
        </p:nvGrpSpPr>
        <p:grpSpPr>
          <a:xfrm rot="0">
            <a:off x="11086648" y="2919903"/>
            <a:ext cx="3144259" cy="2737580"/>
            <a:chOff x="0" y="0"/>
            <a:chExt cx="828118" cy="721009"/>
          </a:xfrm>
        </p:grpSpPr>
        <p:sp>
          <p:nvSpPr>
            <p:cNvPr name="Freeform 10" id="10"/>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11" id="11"/>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2" id="12"/>
          <p:cNvGrpSpPr/>
          <p:nvPr/>
        </p:nvGrpSpPr>
        <p:grpSpPr>
          <a:xfrm rot="0">
            <a:off x="7570914" y="5915417"/>
            <a:ext cx="3144259" cy="2737580"/>
            <a:chOff x="0" y="0"/>
            <a:chExt cx="828118" cy="721009"/>
          </a:xfrm>
        </p:grpSpPr>
        <p:sp>
          <p:nvSpPr>
            <p:cNvPr name="Freeform 13" id="13"/>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14" id="14"/>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5" id="15"/>
          <p:cNvGrpSpPr/>
          <p:nvPr/>
        </p:nvGrpSpPr>
        <p:grpSpPr>
          <a:xfrm rot="0">
            <a:off x="11086648" y="5915417"/>
            <a:ext cx="3144259" cy="2737580"/>
            <a:chOff x="0" y="0"/>
            <a:chExt cx="828118" cy="721009"/>
          </a:xfrm>
        </p:grpSpPr>
        <p:sp>
          <p:nvSpPr>
            <p:cNvPr name="Freeform 16" id="16"/>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17" id="17"/>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18" id="18"/>
          <p:cNvSpPr/>
          <p:nvPr/>
        </p:nvSpPr>
        <p:spPr>
          <a:xfrm flipH="false" flipV="false" rot="0">
            <a:off x="1355638" y="3978149"/>
            <a:ext cx="2656216" cy="5120416"/>
          </a:xfrm>
          <a:custGeom>
            <a:avLst/>
            <a:gdLst/>
            <a:ahLst/>
            <a:cxnLst/>
            <a:rect r="r" b="b" t="t" l="l"/>
            <a:pathLst>
              <a:path h="5120416" w="2656216">
                <a:moveTo>
                  <a:pt x="0" y="0"/>
                </a:moveTo>
                <a:lnTo>
                  <a:pt x="2656216" y="0"/>
                </a:lnTo>
                <a:lnTo>
                  <a:pt x="2656216" y="5120416"/>
                </a:lnTo>
                <a:lnTo>
                  <a:pt x="0" y="5120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false" rot="0">
            <a:off x="15471070" y="-3723676"/>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4016917" y="4131400"/>
            <a:ext cx="3928059" cy="5243238"/>
          </a:xfrm>
          <a:custGeom>
            <a:avLst/>
            <a:gdLst/>
            <a:ahLst/>
            <a:cxnLst/>
            <a:rect r="r" b="b" t="t" l="l"/>
            <a:pathLst>
              <a:path h="5243238" w="3928059">
                <a:moveTo>
                  <a:pt x="0" y="0"/>
                </a:moveTo>
                <a:lnTo>
                  <a:pt x="3928059" y="0"/>
                </a:lnTo>
                <a:lnTo>
                  <a:pt x="3928059" y="5243239"/>
                </a:lnTo>
                <a:lnTo>
                  <a:pt x="0" y="52432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4687249" y="3053951"/>
            <a:ext cx="1880121" cy="1500807"/>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01</a:t>
            </a:r>
          </a:p>
        </p:txBody>
      </p:sp>
      <p:sp>
        <p:nvSpPr>
          <p:cNvPr name="TextBox 22" id="22"/>
          <p:cNvSpPr txBox="true"/>
          <p:nvPr/>
        </p:nvSpPr>
        <p:spPr>
          <a:xfrm rot="0">
            <a:off x="4427676" y="4563356"/>
            <a:ext cx="2400288" cy="34095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Introduction</a:t>
            </a:r>
          </a:p>
        </p:txBody>
      </p:sp>
      <p:sp>
        <p:nvSpPr>
          <p:cNvPr name="TextBox 23" id="23"/>
          <p:cNvSpPr txBox="true"/>
          <p:nvPr/>
        </p:nvSpPr>
        <p:spPr>
          <a:xfrm rot="0">
            <a:off x="8201962" y="3053024"/>
            <a:ext cx="1880121" cy="1500807"/>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02</a:t>
            </a:r>
          </a:p>
        </p:txBody>
      </p:sp>
      <p:sp>
        <p:nvSpPr>
          <p:cNvPr name="TextBox 24" id="24"/>
          <p:cNvSpPr txBox="true"/>
          <p:nvPr/>
        </p:nvSpPr>
        <p:spPr>
          <a:xfrm rot="0">
            <a:off x="7942900" y="4563356"/>
            <a:ext cx="2400288" cy="104580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Objectives (Problem Statement)</a:t>
            </a:r>
          </a:p>
        </p:txBody>
      </p:sp>
      <p:sp>
        <p:nvSpPr>
          <p:cNvPr name="TextBox 25" id="25"/>
          <p:cNvSpPr txBox="true"/>
          <p:nvPr/>
        </p:nvSpPr>
        <p:spPr>
          <a:xfrm rot="0">
            <a:off x="11715783" y="3053951"/>
            <a:ext cx="1880121" cy="1500807"/>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03</a:t>
            </a:r>
          </a:p>
        </p:txBody>
      </p:sp>
      <p:sp>
        <p:nvSpPr>
          <p:cNvPr name="TextBox 26" id="26"/>
          <p:cNvSpPr txBox="true"/>
          <p:nvPr/>
        </p:nvSpPr>
        <p:spPr>
          <a:xfrm rot="0">
            <a:off x="11338821" y="4563356"/>
            <a:ext cx="2639912" cy="34095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Data Overview</a:t>
            </a:r>
          </a:p>
        </p:txBody>
      </p:sp>
      <p:grpSp>
        <p:nvGrpSpPr>
          <p:cNvPr name="Group 27" id="27"/>
          <p:cNvGrpSpPr/>
          <p:nvPr/>
        </p:nvGrpSpPr>
        <p:grpSpPr>
          <a:xfrm rot="0">
            <a:off x="4055180" y="5915417"/>
            <a:ext cx="3144259" cy="2737580"/>
            <a:chOff x="0" y="0"/>
            <a:chExt cx="4192345" cy="3650107"/>
          </a:xfrm>
        </p:grpSpPr>
        <p:grpSp>
          <p:nvGrpSpPr>
            <p:cNvPr name="Group 28" id="28"/>
            <p:cNvGrpSpPr/>
            <p:nvPr/>
          </p:nvGrpSpPr>
          <p:grpSpPr>
            <a:xfrm rot="0">
              <a:off x="0" y="0"/>
              <a:ext cx="4192345" cy="3650107"/>
              <a:chOff x="0" y="0"/>
              <a:chExt cx="828118" cy="721009"/>
            </a:xfrm>
          </p:grpSpPr>
          <p:sp>
            <p:nvSpPr>
              <p:cNvPr name="Freeform 29" id="29"/>
              <p:cNvSpPr/>
              <p:nvPr/>
            </p:nvSpPr>
            <p:spPr>
              <a:xfrm flipH="false" flipV="false" rot="0">
                <a:off x="0" y="0"/>
                <a:ext cx="828118" cy="721009"/>
              </a:xfrm>
              <a:custGeom>
                <a:avLst/>
                <a:gdLst/>
                <a:ahLst/>
                <a:cxnLst/>
                <a:rect r="r" b="b" t="t" l="l"/>
                <a:pathLst>
                  <a:path h="721009" w="828118">
                    <a:moveTo>
                      <a:pt x="83716" y="0"/>
                    </a:moveTo>
                    <a:lnTo>
                      <a:pt x="744401" y="0"/>
                    </a:lnTo>
                    <a:cubicBezTo>
                      <a:pt x="790637" y="0"/>
                      <a:pt x="828118" y="37481"/>
                      <a:pt x="828118" y="83716"/>
                    </a:cubicBezTo>
                    <a:lnTo>
                      <a:pt x="828118" y="637293"/>
                    </a:lnTo>
                    <a:cubicBezTo>
                      <a:pt x="828118" y="683528"/>
                      <a:pt x="790637" y="721009"/>
                      <a:pt x="744401" y="721009"/>
                    </a:cubicBezTo>
                    <a:lnTo>
                      <a:pt x="83716" y="721009"/>
                    </a:lnTo>
                    <a:cubicBezTo>
                      <a:pt x="37481" y="721009"/>
                      <a:pt x="0" y="683528"/>
                      <a:pt x="0" y="637293"/>
                    </a:cubicBezTo>
                    <a:lnTo>
                      <a:pt x="0" y="83716"/>
                    </a:lnTo>
                    <a:cubicBezTo>
                      <a:pt x="0" y="37481"/>
                      <a:pt x="37481" y="0"/>
                      <a:pt x="83716" y="0"/>
                    </a:cubicBezTo>
                    <a:close/>
                  </a:path>
                </a:pathLst>
              </a:custGeom>
              <a:solidFill>
                <a:srgbClr val="C4F1FA"/>
              </a:solidFill>
              <a:ln w="38100" cap="rnd">
                <a:solidFill>
                  <a:srgbClr val="3A7B7A"/>
                </a:solidFill>
                <a:prstDash val="solid"/>
                <a:round/>
              </a:ln>
            </p:spPr>
          </p:sp>
          <p:sp>
            <p:nvSpPr>
              <p:cNvPr name="TextBox 30" id="30"/>
              <p:cNvSpPr txBox="true"/>
              <p:nvPr/>
            </p:nvSpPr>
            <p:spPr>
              <a:xfrm>
                <a:off x="0" y="-28575"/>
                <a:ext cx="828118" cy="749584"/>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31" id="31"/>
            <p:cNvSpPr txBox="true"/>
            <p:nvPr/>
          </p:nvSpPr>
          <p:spPr>
            <a:xfrm rot="0">
              <a:off x="842078" y="267630"/>
              <a:ext cx="2506828" cy="1912176"/>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04</a:t>
              </a:r>
            </a:p>
          </p:txBody>
        </p:sp>
        <p:sp>
          <p:nvSpPr>
            <p:cNvPr name="TextBox 32" id="32"/>
            <p:cNvSpPr txBox="true"/>
            <p:nvPr/>
          </p:nvSpPr>
          <p:spPr>
            <a:xfrm rot="0">
              <a:off x="495981" y="2191271"/>
              <a:ext cx="3200384" cy="924506"/>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Data</a:t>
              </a:r>
            </a:p>
            <a:p>
              <a:pPr algn="ctr">
                <a:lnSpc>
                  <a:spcPts val="2799"/>
                </a:lnSpc>
              </a:pPr>
              <a:r>
                <a:rPr lang="en-US" sz="2257">
                  <a:solidFill>
                    <a:srgbClr val="1E5B82"/>
                  </a:solidFill>
                  <a:latin typeface="Canva Sans"/>
                </a:rPr>
                <a:t>Explanation</a:t>
              </a:r>
            </a:p>
          </p:txBody>
        </p:sp>
      </p:grpSp>
      <p:sp>
        <p:nvSpPr>
          <p:cNvPr name="TextBox 33" id="33"/>
          <p:cNvSpPr txBox="true"/>
          <p:nvPr/>
        </p:nvSpPr>
        <p:spPr>
          <a:xfrm rot="0">
            <a:off x="8201962" y="6049464"/>
            <a:ext cx="1880121" cy="1500807"/>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05</a:t>
            </a:r>
          </a:p>
        </p:txBody>
      </p:sp>
      <p:sp>
        <p:nvSpPr>
          <p:cNvPr name="TextBox 34" id="34"/>
          <p:cNvSpPr txBox="true"/>
          <p:nvPr/>
        </p:nvSpPr>
        <p:spPr>
          <a:xfrm rot="0">
            <a:off x="7942389" y="7558870"/>
            <a:ext cx="2400288" cy="693380"/>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Exploration &amp;</a:t>
            </a:r>
          </a:p>
          <a:p>
            <a:pPr algn="ctr">
              <a:lnSpc>
                <a:spcPts val="2799"/>
              </a:lnSpc>
            </a:pPr>
            <a:r>
              <a:rPr lang="en-US" sz="2257">
                <a:solidFill>
                  <a:srgbClr val="1E5B82"/>
                </a:solidFill>
                <a:latin typeface="Canva Sans"/>
              </a:rPr>
              <a:t>Key Insights</a:t>
            </a:r>
          </a:p>
        </p:txBody>
      </p:sp>
      <p:sp>
        <p:nvSpPr>
          <p:cNvPr name="TextBox 35" id="35"/>
          <p:cNvSpPr txBox="true"/>
          <p:nvPr/>
        </p:nvSpPr>
        <p:spPr>
          <a:xfrm rot="0">
            <a:off x="11715272" y="6049464"/>
            <a:ext cx="1880121" cy="1500807"/>
          </a:xfrm>
          <a:prstGeom prst="rect">
            <a:avLst/>
          </a:prstGeom>
        </p:spPr>
        <p:txBody>
          <a:bodyPr anchor="t" rtlCol="false" tIns="0" lIns="0" bIns="0" rIns="0">
            <a:spAutoFit/>
          </a:bodyPr>
          <a:lstStyle/>
          <a:p>
            <a:pPr algn="ctr" marL="0" indent="0" lvl="0">
              <a:lnSpc>
                <a:spcPts val="11175"/>
              </a:lnSpc>
              <a:spcBef>
                <a:spcPct val="0"/>
              </a:spcBef>
            </a:pPr>
            <a:r>
              <a:rPr lang="en-US" sz="8097">
                <a:solidFill>
                  <a:srgbClr val="1E5B82"/>
                </a:solidFill>
                <a:latin typeface="Codec Pro ExtraBold"/>
              </a:rPr>
              <a:t>06</a:t>
            </a:r>
          </a:p>
        </p:txBody>
      </p:sp>
      <p:sp>
        <p:nvSpPr>
          <p:cNvPr name="TextBox 36" id="36"/>
          <p:cNvSpPr txBox="true"/>
          <p:nvPr/>
        </p:nvSpPr>
        <p:spPr>
          <a:xfrm rot="0">
            <a:off x="11455699" y="7558870"/>
            <a:ext cx="2400288" cy="340955"/>
          </a:xfrm>
          <a:prstGeom prst="rect">
            <a:avLst/>
          </a:prstGeom>
        </p:spPr>
        <p:txBody>
          <a:bodyPr anchor="t" rtlCol="false" tIns="0" lIns="0" bIns="0" rIns="0">
            <a:spAutoFit/>
          </a:bodyPr>
          <a:lstStyle/>
          <a:p>
            <a:pPr algn="ctr">
              <a:lnSpc>
                <a:spcPts val="2799"/>
              </a:lnSpc>
            </a:pPr>
            <a:r>
              <a:rPr lang="en-US" sz="2257">
                <a:solidFill>
                  <a:srgbClr val="1E5B82"/>
                </a:solidFill>
                <a:latin typeface="Canva Sans"/>
              </a:rPr>
              <a:t>Conclusion</a:t>
            </a:r>
          </a:p>
        </p:txBody>
      </p:sp>
      <p:sp>
        <p:nvSpPr>
          <p:cNvPr name="TextBox 37" id="37"/>
          <p:cNvSpPr txBox="true"/>
          <p:nvPr/>
        </p:nvSpPr>
        <p:spPr>
          <a:xfrm rot="0">
            <a:off x="5923793" y="1460160"/>
            <a:ext cx="6440413" cy="1202568"/>
          </a:xfrm>
          <a:prstGeom prst="rect">
            <a:avLst/>
          </a:prstGeom>
        </p:spPr>
        <p:txBody>
          <a:bodyPr anchor="t" rtlCol="false" tIns="0" lIns="0" bIns="0" rIns="0">
            <a:spAutoFit/>
          </a:bodyPr>
          <a:lstStyle/>
          <a:p>
            <a:pPr algn="ctr">
              <a:lnSpc>
                <a:spcPts val="9054"/>
              </a:lnSpc>
            </a:pPr>
            <a:r>
              <a:rPr lang="en-US" sz="6560">
                <a:solidFill>
                  <a:srgbClr val="1E5B82"/>
                </a:solidFill>
                <a:latin typeface="Codec Pro ExtraBold"/>
              </a:rPr>
              <a:t>Contents</a:t>
            </a:r>
          </a:p>
        </p:txBody>
      </p:sp>
      <p:sp>
        <p:nvSpPr>
          <p:cNvPr name="Freeform 38" id="38"/>
          <p:cNvSpPr/>
          <p:nvPr/>
        </p:nvSpPr>
        <p:spPr>
          <a:xfrm flipH="false" flipV="false" rot="0">
            <a:off x="2228079" y="6102839"/>
            <a:ext cx="826976" cy="830379"/>
          </a:xfrm>
          <a:custGeom>
            <a:avLst/>
            <a:gdLst/>
            <a:ahLst/>
            <a:cxnLst/>
            <a:rect r="r" b="b" t="t" l="l"/>
            <a:pathLst>
              <a:path h="830379" w="826976">
                <a:moveTo>
                  <a:pt x="0" y="0"/>
                </a:moveTo>
                <a:lnTo>
                  <a:pt x="826976" y="0"/>
                </a:lnTo>
                <a:lnTo>
                  <a:pt x="826976" y="830379"/>
                </a:lnTo>
                <a:lnTo>
                  <a:pt x="0" y="830379"/>
                </a:lnTo>
                <a:lnTo>
                  <a:pt x="0" y="0"/>
                </a:lnTo>
                <a:close/>
              </a:path>
            </a:pathLst>
          </a:custGeom>
          <a:blipFill>
            <a:blip r:embed="rId8"/>
            <a:stretch>
              <a:fillRect l="0" t="0" r="0" b="0"/>
            </a:stretch>
          </a:blipFill>
        </p:spPr>
      </p:sp>
    </p:spTree>
  </p:cSld>
  <p:clrMapOvr>
    <a:masterClrMapping/>
  </p:clrMapOvr>
  <p:transition spd="fast">
    <p:cover dir="d"/>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grpSp>
        <p:nvGrpSpPr>
          <p:cNvPr name="Group 2" id="2"/>
          <p:cNvGrpSpPr/>
          <p:nvPr/>
        </p:nvGrpSpPr>
        <p:grpSpPr>
          <a:xfrm rot="0">
            <a:off x="3536042" y="2207899"/>
            <a:ext cx="11215916" cy="6219535"/>
            <a:chOff x="0" y="0"/>
            <a:chExt cx="2953986" cy="1638067"/>
          </a:xfrm>
        </p:grpSpPr>
        <p:sp>
          <p:nvSpPr>
            <p:cNvPr name="Freeform 3" id="3"/>
            <p:cNvSpPr/>
            <p:nvPr/>
          </p:nvSpPr>
          <p:spPr>
            <a:xfrm flipH="false" flipV="false" rot="0">
              <a:off x="0" y="0"/>
              <a:ext cx="2953986" cy="1638067"/>
            </a:xfrm>
            <a:custGeom>
              <a:avLst/>
              <a:gdLst/>
              <a:ahLst/>
              <a:cxnLst/>
              <a:rect r="r" b="b" t="t" l="l"/>
              <a:pathLst>
                <a:path h="1638067" w="2953986">
                  <a:moveTo>
                    <a:pt x="23469" y="0"/>
                  </a:moveTo>
                  <a:lnTo>
                    <a:pt x="2930517" y="0"/>
                  </a:lnTo>
                  <a:cubicBezTo>
                    <a:pt x="2936741" y="0"/>
                    <a:pt x="2942711" y="2473"/>
                    <a:pt x="2947112" y="6874"/>
                  </a:cubicBezTo>
                  <a:cubicBezTo>
                    <a:pt x="2951513" y="11275"/>
                    <a:pt x="2953986" y="17245"/>
                    <a:pt x="2953986" y="23469"/>
                  </a:cubicBezTo>
                  <a:lnTo>
                    <a:pt x="2953986" y="1614598"/>
                  </a:lnTo>
                  <a:cubicBezTo>
                    <a:pt x="2953986" y="1627560"/>
                    <a:pt x="2943479" y="1638067"/>
                    <a:pt x="2930517" y="1638067"/>
                  </a:cubicBezTo>
                  <a:lnTo>
                    <a:pt x="23469" y="1638067"/>
                  </a:lnTo>
                  <a:cubicBezTo>
                    <a:pt x="10507" y="1638067"/>
                    <a:pt x="0" y="1627560"/>
                    <a:pt x="0" y="1614598"/>
                  </a:cubicBezTo>
                  <a:lnTo>
                    <a:pt x="0" y="23469"/>
                  </a:lnTo>
                  <a:cubicBezTo>
                    <a:pt x="0" y="10507"/>
                    <a:pt x="10507" y="0"/>
                    <a:pt x="23469" y="0"/>
                  </a:cubicBezTo>
                  <a:close/>
                </a:path>
              </a:pathLst>
            </a:custGeom>
            <a:solidFill>
              <a:srgbClr val="C4F1FA"/>
            </a:solidFill>
            <a:ln w="38100" cap="rnd">
              <a:solidFill>
                <a:srgbClr val="1E5B82"/>
              </a:solidFill>
              <a:prstDash val="solid"/>
              <a:round/>
            </a:ln>
          </p:spPr>
        </p:sp>
        <p:sp>
          <p:nvSpPr>
            <p:cNvPr name="TextBox 4" id="4"/>
            <p:cNvSpPr txBox="true"/>
            <p:nvPr/>
          </p:nvSpPr>
          <p:spPr>
            <a:xfrm>
              <a:off x="0" y="-28575"/>
              <a:ext cx="2953986" cy="1666642"/>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5" id="5"/>
          <p:cNvSpPr/>
          <p:nvPr/>
        </p:nvSpPr>
        <p:spPr>
          <a:xfrm flipH="false" flipV="false" rot="0">
            <a:off x="1508018" y="1385180"/>
            <a:ext cx="5398023" cy="12119041"/>
          </a:xfrm>
          <a:custGeom>
            <a:avLst/>
            <a:gdLst/>
            <a:ahLst/>
            <a:cxnLst/>
            <a:rect r="r" b="b" t="t" l="l"/>
            <a:pathLst>
              <a:path h="12119041" w="5398023">
                <a:moveTo>
                  <a:pt x="0" y="0"/>
                </a:moveTo>
                <a:lnTo>
                  <a:pt x="5398023" y="0"/>
                </a:lnTo>
                <a:lnTo>
                  <a:pt x="5398023" y="12119041"/>
                </a:lnTo>
                <a:lnTo>
                  <a:pt x="0" y="12119041"/>
                </a:lnTo>
                <a:lnTo>
                  <a:pt x="0" y="0"/>
                </a:lnTo>
                <a:close/>
              </a:path>
            </a:pathLst>
          </a:custGeom>
          <a:blipFill>
            <a:blip r:embed="rId2"/>
            <a:stretch>
              <a:fillRect l="0" t="0" r="0" b="0"/>
            </a:stretch>
          </a:blipFill>
        </p:spPr>
      </p:sp>
      <p:sp>
        <p:nvSpPr>
          <p:cNvPr name="AutoShape 6" id="6"/>
          <p:cNvSpPr/>
          <p:nvPr/>
        </p:nvSpPr>
        <p:spPr>
          <a:xfrm flipH="true">
            <a:off x="6559438" y="5124450"/>
            <a:ext cx="7776861" cy="0"/>
          </a:xfrm>
          <a:prstGeom prst="line">
            <a:avLst/>
          </a:prstGeom>
          <a:ln cap="flat" w="38100">
            <a:solidFill>
              <a:srgbClr val="1E5B82"/>
            </a:solidFill>
            <a:prstDash val="solid"/>
            <a:headEnd type="none" len="sm" w="sm"/>
            <a:tailEnd type="none" len="sm" w="sm"/>
          </a:ln>
        </p:spPr>
      </p:sp>
      <p:sp>
        <p:nvSpPr>
          <p:cNvPr name="AutoShape 7" id="7"/>
          <p:cNvSpPr/>
          <p:nvPr/>
        </p:nvSpPr>
        <p:spPr>
          <a:xfrm flipH="true" flipV="true">
            <a:off x="10246903" y="5266260"/>
            <a:ext cx="0" cy="2920894"/>
          </a:xfrm>
          <a:prstGeom prst="line">
            <a:avLst/>
          </a:prstGeom>
          <a:ln cap="flat" w="38100">
            <a:solidFill>
              <a:srgbClr val="1E5B82"/>
            </a:solidFill>
            <a:prstDash val="solid"/>
            <a:headEnd type="none" len="sm" w="sm"/>
            <a:tailEnd type="none" len="sm" w="sm"/>
          </a:ln>
        </p:spPr>
      </p:sp>
      <p:sp>
        <p:nvSpPr>
          <p:cNvPr name="TextBox 8" id="8"/>
          <p:cNvSpPr txBox="true"/>
          <p:nvPr/>
        </p:nvSpPr>
        <p:spPr>
          <a:xfrm rot="0">
            <a:off x="6481703" y="2953915"/>
            <a:ext cx="7530401" cy="1608560"/>
          </a:xfrm>
          <a:prstGeom prst="rect">
            <a:avLst/>
          </a:prstGeom>
        </p:spPr>
        <p:txBody>
          <a:bodyPr anchor="t" rtlCol="false" tIns="0" lIns="0" bIns="0" rIns="0">
            <a:spAutoFit/>
          </a:bodyPr>
          <a:lstStyle/>
          <a:p>
            <a:pPr algn="ctr" marL="0" indent="0" lvl="0">
              <a:lnSpc>
                <a:spcPts val="12145"/>
              </a:lnSpc>
              <a:spcBef>
                <a:spcPct val="0"/>
              </a:spcBef>
            </a:pPr>
            <a:r>
              <a:rPr lang="en-US" sz="8800">
                <a:solidFill>
                  <a:srgbClr val="1E5B82"/>
                </a:solidFill>
                <a:latin typeface="Codec Pro ExtraBold"/>
              </a:rPr>
              <a:t>THANK YOU!</a:t>
            </a:r>
          </a:p>
        </p:txBody>
      </p:sp>
      <p:sp>
        <p:nvSpPr>
          <p:cNvPr name="Freeform 9" id="9"/>
          <p:cNvSpPr/>
          <p:nvPr/>
        </p:nvSpPr>
        <p:spPr>
          <a:xfrm flipH="false" flipV="false" rot="0">
            <a:off x="12186599" y="6032445"/>
            <a:ext cx="776193" cy="776193"/>
          </a:xfrm>
          <a:custGeom>
            <a:avLst/>
            <a:gdLst/>
            <a:ahLst/>
            <a:cxnLst/>
            <a:rect r="r" b="b" t="t" l="l"/>
            <a:pathLst>
              <a:path h="776193" w="776193">
                <a:moveTo>
                  <a:pt x="0" y="0"/>
                </a:moveTo>
                <a:lnTo>
                  <a:pt x="776193" y="0"/>
                </a:lnTo>
                <a:lnTo>
                  <a:pt x="776193" y="776193"/>
                </a:lnTo>
                <a:lnTo>
                  <a:pt x="0" y="776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46903" y="6808638"/>
            <a:ext cx="4505054" cy="414737"/>
          </a:xfrm>
          <a:prstGeom prst="rect">
            <a:avLst/>
          </a:prstGeom>
        </p:spPr>
        <p:txBody>
          <a:bodyPr anchor="t" rtlCol="false" tIns="0" lIns="0" bIns="0" rIns="0">
            <a:spAutoFit/>
          </a:bodyPr>
          <a:lstStyle/>
          <a:p>
            <a:pPr algn="ctr" marL="0" indent="0" lvl="1">
              <a:lnSpc>
                <a:spcPts val="3390"/>
              </a:lnSpc>
              <a:spcBef>
                <a:spcPct val="0"/>
              </a:spcBef>
            </a:pPr>
            <a:r>
              <a:rPr lang="en-US" sz="2733">
                <a:solidFill>
                  <a:srgbClr val="1E5B82"/>
                </a:solidFill>
                <a:latin typeface="Canva Sans Bold"/>
              </a:rPr>
              <a:t>ayojoshua01@gmail.com</a:t>
            </a:r>
          </a:p>
        </p:txBody>
      </p:sp>
      <p:sp>
        <p:nvSpPr>
          <p:cNvPr name="Freeform 11" id="11"/>
          <p:cNvSpPr/>
          <p:nvPr/>
        </p:nvSpPr>
        <p:spPr>
          <a:xfrm flipH="false" flipV="false" rot="0">
            <a:off x="7217341" y="5537735"/>
            <a:ext cx="2281115" cy="2290502"/>
          </a:xfrm>
          <a:custGeom>
            <a:avLst/>
            <a:gdLst/>
            <a:ahLst/>
            <a:cxnLst/>
            <a:rect r="r" b="b" t="t" l="l"/>
            <a:pathLst>
              <a:path h="2290502" w="2281115">
                <a:moveTo>
                  <a:pt x="0" y="0"/>
                </a:moveTo>
                <a:lnTo>
                  <a:pt x="2281114" y="0"/>
                </a:lnTo>
                <a:lnTo>
                  <a:pt x="2281114" y="2290502"/>
                </a:lnTo>
                <a:lnTo>
                  <a:pt x="0" y="2290502"/>
                </a:lnTo>
                <a:lnTo>
                  <a:pt x="0" y="0"/>
                </a:lnTo>
                <a:close/>
              </a:path>
            </a:pathLst>
          </a:custGeom>
          <a:blipFill>
            <a:blip r:embed="rId5"/>
            <a:stretch>
              <a:fillRect l="0" t="0" r="0" b="0"/>
            </a:stretch>
          </a:blipFill>
        </p:spPr>
      </p:sp>
    </p:spTree>
  </p:cSld>
  <p:clrMapOvr>
    <a:masterClrMapping/>
  </p:clrMapOvr>
  <p:transition spd="fast">
    <p:circl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false" flipV="false" rot="5765443">
            <a:off x="11205518" y="2797332"/>
            <a:ext cx="10244634" cy="9179370"/>
          </a:xfrm>
          <a:custGeom>
            <a:avLst/>
            <a:gdLst/>
            <a:ahLst/>
            <a:cxnLst/>
            <a:rect r="r" b="b" t="t" l="l"/>
            <a:pathLst>
              <a:path h="9179370" w="10244634">
                <a:moveTo>
                  <a:pt x="0" y="0"/>
                </a:moveTo>
                <a:lnTo>
                  <a:pt x="10244634" y="0"/>
                </a:lnTo>
                <a:lnTo>
                  <a:pt x="10244634" y="9179370"/>
                </a:lnTo>
                <a:lnTo>
                  <a:pt x="0" y="9179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32133" y="2294912"/>
            <a:ext cx="10083671" cy="6559941"/>
            <a:chOff x="0" y="0"/>
            <a:chExt cx="2655782" cy="1727721"/>
          </a:xfrm>
        </p:grpSpPr>
        <p:sp>
          <p:nvSpPr>
            <p:cNvPr name="Freeform 4" id="4"/>
            <p:cNvSpPr/>
            <p:nvPr/>
          </p:nvSpPr>
          <p:spPr>
            <a:xfrm flipH="false" flipV="false" rot="0">
              <a:off x="0" y="0"/>
              <a:ext cx="2655782" cy="1727721"/>
            </a:xfrm>
            <a:custGeom>
              <a:avLst/>
              <a:gdLst/>
              <a:ahLst/>
              <a:cxnLst/>
              <a:rect r="r" b="b" t="t" l="l"/>
              <a:pathLst>
                <a:path h="1727721" w="2655782">
                  <a:moveTo>
                    <a:pt x="26104" y="0"/>
                  </a:moveTo>
                  <a:lnTo>
                    <a:pt x="2629678" y="0"/>
                  </a:lnTo>
                  <a:cubicBezTo>
                    <a:pt x="2636601" y="0"/>
                    <a:pt x="2643241" y="2750"/>
                    <a:pt x="2648136" y="7646"/>
                  </a:cubicBezTo>
                  <a:cubicBezTo>
                    <a:pt x="2653031" y="12541"/>
                    <a:pt x="2655782" y="19181"/>
                    <a:pt x="2655782" y="26104"/>
                  </a:cubicBezTo>
                  <a:lnTo>
                    <a:pt x="2655782" y="1701617"/>
                  </a:lnTo>
                  <a:cubicBezTo>
                    <a:pt x="2655782" y="1716034"/>
                    <a:pt x="2644094" y="1727721"/>
                    <a:pt x="2629678" y="1727721"/>
                  </a:cubicBezTo>
                  <a:lnTo>
                    <a:pt x="26104" y="1727721"/>
                  </a:lnTo>
                  <a:cubicBezTo>
                    <a:pt x="19181" y="1727721"/>
                    <a:pt x="12541" y="1724971"/>
                    <a:pt x="7646" y="1720075"/>
                  </a:cubicBezTo>
                  <a:cubicBezTo>
                    <a:pt x="2750" y="1715180"/>
                    <a:pt x="0" y="1708540"/>
                    <a:pt x="0" y="1701617"/>
                  </a:cubicBezTo>
                  <a:lnTo>
                    <a:pt x="0" y="26104"/>
                  </a:lnTo>
                  <a:cubicBezTo>
                    <a:pt x="0" y="19181"/>
                    <a:pt x="2750" y="12541"/>
                    <a:pt x="7646" y="7646"/>
                  </a:cubicBezTo>
                  <a:cubicBezTo>
                    <a:pt x="12541" y="2750"/>
                    <a:pt x="19181" y="0"/>
                    <a:pt x="26104" y="0"/>
                  </a:cubicBezTo>
                  <a:close/>
                </a:path>
              </a:pathLst>
            </a:custGeom>
            <a:solidFill>
              <a:srgbClr val="C4F1FA"/>
            </a:solidFill>
            <a:ln w="38100" cap="rnd">
              <a:solidFill>
                <a:srgbClr val="1E5B82"/>
              </a:solidFill>
              <a:prstDash val="solid"/>
              <a:round/>
            </a:ln>
          </p:spPr>
        </p:sp>
        <p:sp>
          <p:nvSpPr>
            <p:cNvPr name="TextBox 5" id="5"/>
            <p:cNvSpPr txBox="true"/>
            <p:nvPr/>
          </p:nvSpPr>
          <p:spPr>
            <a:xfrm>
              <a:off x="0" y="-28575"/>
              <a:ext cx="2655782" cy="1756296"/>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6" id="6"/>
          <p:cNvSpPr/>
          <p:nvPr/>
        </p:nvSpPr>
        <p:spPr>
          <a:xfrm flipH="false" flipV="false" rot="0">
            <a:off x="12688541" y="1028700"/>
            <a:ext cx="3987927" cy="8229600"/>
          </a:xfrm>
          <a:custGeom>
            <a:avLst/>
            <a:gdLst/>
            <a:ahLst/>
            <a:cxnLst/>
            <a:rect r="r" b="b" t="t" l="l"/>
            <a:pathLst>
              <a:path h="8229600" w="3987927">
                <a:moveTo>
                  <a:pt x="0" y="0"/>
                </a:moveTo>
                <a:lnTo>
                  <a:pt x="3987927" y="0"/>
                </a:lnTo>
                <a:lnTo>
                  <a:pt x="3987927" y="8229600"/>
                </a:lnTo>
                <a:lnTo>
                  <a:pt x="0" y="8229600"/>
                </a:lnTo>
                <a:lnTo>
                  <a:pt x="0" y="0"/>
                </a:lnTo>
                <a:close/>
              </a:path>
            </a:pathLst>
          </a:custGeom>
          <a:blipFill>
            <a:blip r:embed="rId4"/>
            <a:stretch>
              <a:fillRect l="0" t="0" r="0" b="0"/>
            </a:stretch>
          </a:blipFill>
        </p:spPr>
      </p:sp>
      <p:sp>
        <p:nvSpPr>
          <p:cNvPr name="TextBox 7" id="7"/>
          <p:cNvSpPr txBox="true"/>
          <p:nvPr/>
        </p:nvSpPr>
        <p:spPr>
          <a:xfrm rot="0">
            <a:off x="4674913" y="2113937"/>
            <a:ext cx="7699267" cy="1126611"/>
          </a:xfrm>
          <a:prstGeom prst="rect">
            <a:avLst/>
          </a:prstGeom>
        </p:spPr>
        <p:txBody>
          <a:bodyPr anchor="t" rtlCol="false" tIns="0" lIns="0" bIns="0" rIns="0">
            <a:spAutoFit/>
          </a:bodyPr>
          <a:lstStyle/>
          <a:p>
            <a:pPr algn="ctr">
              <a:lnSpc>
                <a:spcPts val="8464"/>
              </a:lnSpc>
            </a:pPr>
            <a:r>
              <a:rPr lang="en-US" sz="6133">
                <a:solidFill>
                  <a:srgbClr val="1E5B82"/>
                </a:solidFill>
                <a:latin typeface="Codec Pro ExtraBold"/>
              </a:rPr>
              <a:t>Introduction</a:t>
            </a:r>
          </a:p>
        </p:txBody>
      </p:sp>
      <p:sp>
        <p:nvSpPr>
          <p:cNvPr name="TextBox 8" id="8"/>
          <p:cNvSpPr txBox="true"/>
          <p:nvPr/>
        </p:nvSpPr>
        <p:spPr>
          <a:xfrm rot="0">
            <a:off x="3327383" y="3087746"/>
            <a:ext cx="9739961" cy="5644960"/>
          </a:xfrm>
          <a:prstGeom prst="rect">
            <a:avLst/>
          </a:prstGeom>
        </p:spPr>
        <p:txBody>
          <a:bodyPr anchor="t" rtlCol="false" tIns="0" lIns="0" bIns="0" rIns="0">
            <a:spAutoFit/>
          </a:bodyPr>
          <a:lstStyle/>
          <a:p>
            <a:pPr algn="l" marL="657767" indent="-328883" lvl="1">
              <a:lnSpc>
                <a:spcPts val="3777"/>
              </a:lnSpc>
              <a:buFont typeface="Arial"/>
              <a:buChar char="•"/>
            </a:pPr>
            <a:r>
              <a:rPr lang="en-US" sz="3046">
                <a:solidFill>
                  <a:srgbClr val="1E5B82"/>
                </a:solidFill>
                <a:latin typeface="Canva Sans"/>
              </a:rPr>
              <a:t>According to </a:t>
            </a:r>
            <a:r>
              <a:rPr lang="en-US" sz="3046">
                <a:solidFill>
                  <a:srgbClr val="1E5B82"/>
                </a:solidFill>
                <a:latin typeface="Canva Sans Bold"/>
              </a:rPr>
              <a:t>*</a:t>
            </a:r>
            <a:r>
              <a:rPr lang="en-US" sz="3046">
                <a:solidFill>
                  <a:srgbClr val="1E5B82"/>
                </a:solidFill>
                <a:latin typeface="Canva Sans"/>
              </a:rPr>
              <a:t>WHO, coronavirus disease 2019 (COVID-19) pandemic is a global outbreak of coronavirus – an infectious disease caused by the severe acute respiratory syndrome coronavirus 2 (SARS-CoV-2)</a:t>
            </a:r>
            <a:r>
              <a:rPr lang="en-US" sz="3046" strike="noStrike" u="none">
                <a:solidFill>
                  <a:srgbClr val="1E5B82"/>
                </a:solidFill>
                <a:latin typeface="Canva Sans"/>
              </a:rPr>
              <a:t> </a:t>
            </a:r>
          </a:p>
          <a:p>
            <a:pPr algn="l">
              <a:lnSpc>
                <a:spcPts val="3777"/>
              </a:lnSpc>
            </a:pPr>
          </a:p>
          <a:p>
            <a:pPr algn="l" marL="657767" indent="-328883" lvl="1">
              <a:lnSpc>
                <a:spcPts val="3777"/>
              </a:lnSpc>
              <a:buFont typeface="Arial"/>
              <a:buChar char="•"/>
            </a:pPr>
            <a:r>
              <a:rPr lang="en-US" sz="3046" strike="noStrike" u="sng">
                <a:solidFill>
                  <a:srgbClr val="1E5B82"/>
                </a:solidFill>
                <a:latin typeface="Canva Sans"/>
                <a:hlinkClick r:id="rId5" tooltip="https://en.wikipedia.org/wiki/COVID-19_symptoms"/>
              </a:rPr>
              <a:t>COVID-19 symptoms</a:t>
            </a:r>
            <a:r>
              <a:rPr lang="en-US" sz="3046" strike="noStrike" u="none">
                <a:solidFill>
                  <a:srgbClr val="1E5B82"/>
                </a:solidFill>
                <a:latin typeface="Canva Sans"/>
              </a:rPr>
              <a:t> ranges from </a:t>
            </a:r>
            <a:r>
              <a:rPr lang="en-US" sz="3046" strike="noStrike">
                <a:solidFill>
                  <a:srgbClr val="1E5B82"/>
                </a:solidFill>
                <a:latin typeface="Canva Sans"/>
              </a:rPr>
              <a:t>asymptomatic</a:t>
            </a:r>
            <a:r>
              <a:rPr lang="en-US" sz="3046" strike="noStrike" u="none">
                <a:solidFill>
                  <a:srgbClr val="1E5B82"/>
                </a:solidFill>
                <a:latin typeface="Canva Sans"/>
              </a:rPr>
              <a:t> to deadly, but most commonly include fever, </a:t>
            </a:r>
            <a:r>
              <a:rPr lang="en-US" sz="3046" strike="noStrike">
                <a:solidFill>
                  <a:srgbClr val="1E5B82"/>
                </a:solidFill>
                <a:latin typeface="Canva Sans"/>
              </a:rPr>
              <a:t>sore throat</a:t>
            </a:r>
            <a:r>
              <a:rPr lang="en-US" sz="3046" strike="noStrike" u="none">
                <a:solidFill>
                  <a:srgbClr val="1E5B82"/>
                </a:solidFill>
                <a:latin typeface="Canva Sans"/>
              </a:rPr>
              <a:t>, </a:t>
            </a:r>
            <a:r>
              <a:rPr lang="en-US" sz="3046" strike="noStrike">
                <a:solidFill>
                  <a:srgbClr val="1E5B82"/>
                </a:solidFill>
                <a:latin typeface="Canva Sans"/>
              </a:rPr>
              <a:t>nocturnal cough</a:t>
            </a:r>
            <a:r>
              <a:rPr lang="en-US" sz="3046" strike="noStrike" u="none">
                <a:solidFill>
                  <a:srgbClr val="1E5B82"/>
                </a:solidFill>
                <a:latin typeface="Canva Sans"/>
              </a:rPr>
              <a:t>, and fatigue. </a:t>
            </a:r>
          </a:p>
          <a:p>
            <a:pPr algn="l">
              <a:lnSpc>
                <a:spcPts val="3777"/>
              </a:lnSpc>
            </a:pPr>
          </a:p>
          <a:p>
            <a:pPr algn="l" marL="657767" indent="-328883" lvl="1">
              <a:lnSpc>
                <a:spcPts val="3777"/>
              </a:lnSpc>
              <a:buFont typeface="Arial"/>
              <a:buChar char="•"/>
            </a:pPr>
            <a:r>
              <a:rPr lang="en-US" sz="3046" strike="noStrike" u="none">
                <a:solidFill>
                  <a:srgbClr val="1E5B82"/>
                </a:solidFill>
                <a:latin typeface="Canva Sans"/>
              </a:rPr>
              <a:t>Transmission of the virus is often through airborne particles</a:t>
            </a:r>
            <a:r>
              <a:rPr lang="en-US" sz="3046" strike="noStrike" u="none">
                <a:solidFill>
                  <a:srgbClr val="1E5B82"/>
                </a:solidFill>
                <a:latin typeface="Canva Sans"/>
              </a:rPr>
              <a:t>.</a:t>
            </a:r>
          </a:p>
        </p:txBody>
      </p:sp>
      <p:sp>
        <p:nvSpPr>
          <p:cNvPr name="Freeform 9" id="9"/>
          <p:cNvSpPr/>
          <p:nvPr/>
        </p:nvSpPr>
        <p:spPr>
          <a:xfrm flipH="false" flipV="false" rot="5765443">
            <a:off x="-2817499" y="-5819438"/>
            <a:ext cx="10244634" cy="9179370"/>
          </a:xfrm>
          <a:custGeom>
            <a:avLst/>
            <a:gdLst/>
            <a:ahLst/>
            <a:cxnLst/>
            <a:rect r="r" b="b" t="t" l="l"/>
            <a:pathLst>
              <a:path h="9179370" w="10244634">
                <a:moveTo>
                  <a:pt x="0" y="0"/>
                </a:moveTo>
                <a:lnTo>
                  <a:pt x="10244634" y="0"/>
                </a:lnTo>
                <a:lnTo>
                  <a:pt x="10244634" y="9179371"/>
                </a:lnTo>
                <a:lnTo>
                  <a:pt x="0" y="9179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504226" y="9053410"/>
            <a:ext cx="4769743" cy="371680"/>
          </a:xfrm>
          <a:prstGeom prst="rect">
            <a:avLst/>
          </a:prstGeom>
        </p:spPr>
        <p:txBody>
          <a:bodyPr anchor="t" rtlCol="false" tIns="0" lIns="0" bIns="0" rIns="0">
            <a:spAutoFit/>
          </a:bodyPr>
          <a:lstStyle/>
          <a:p>
            <a:pPr algn="ctr">
              <a:lnSpc>
                <a:spcPts val="3138"/>
              </a:lnSpc>
              <a:spcBef>
                <a:spcPct val="0"/>
              </a:spcBef>
            </a:pPr>
            <a:r>
              <a:rPr lang="en-US" sz="2241">
                <a:solidFill>
                  <a:srgbClr val="1E5B82"/>
                </a:solidFill>
                <a:latin typeface="Open Sauce Bold"/>
              </a:rPr>
              <a:t>*</a:t>
            </a:r>
            <a:r>
              <a:rPr lang="en-US" sz="2241">
                <a:solidFill>
                  <a:srgbClr val="1E5B82"/>
                </a:solidFill>
                <a:latin typeface="Open Sauce"/>
              </a:rPr>
              <a:t>WHO - World Health Organisation</a:t>
            </a:r>
          </a:p>
        </p:txBody>
      </p:sp>
      <p:grpSp>
        <p:nvGrpSpPr>
          <p:cNvPr name="Group 11" id="11"/>
          <p:cNvGrpSpPr/>
          <p:nvPr/>
        </p:nvGrpSpPr>
        <p:grpSpPr>
          <a:xfrm rot="0">
            <a:off x="1326182" y="2313962"/>
            <a:ext cx="1842971" cy="1471368"/>
            <a:chOff x="0" y="0"/>
            <a:chExt cx="485392" cy="387521"/>
          </a:xfrm>
        </p:grpSpPr>
        <p:sp>
          <p:nvSpPr>
            <p:cNvPr name="Freeform 12" id="12"/>
            <p:cNvSpPr/>
            <p:nvPr/>
          </p:nvSpPr>
          <p:spPr>
            <a:xfrm flipH="false" flipV="false" rot="0">
              <a:off x="0" y="0"/>
              <a:ext cx="485392" cy="387521"/>
            </a:xfrm>
            <a:custGeom>
              <a:avLst/>
              <a:gdLst/>
              <a:ahLst/>
              <a:cxnLst/>
              <a:rect r="r" b="b" t="t" l="l"/>
              <a:pathLst>
                <a:path h="387521" w="485392">
                  <a:moveTo>
                    <a:pt x="142827" y="0"/>
                  </a:moveTo>
                  <a:lnTo>
                    <a:pt x="342565" y="0"/>
                  </a:lnTo>
                  <a:cubicBezTo>
                    <a:pt x="380445" y="0"/>
                    <a:pt x="416774" y="15048"/>
                    <a:pt x="443559" y="41833"/>
                  </a:cubicBezTo>
                  <a:cubicBezTo>
                    <a:pt x="470344" y="68618"/>
                    <a:pt x="485392" y="104947"/>
                    <a:pt x="485392" y="142827"/>
                  </a:cubicBezTo>
                  <a:lnTo>
                    <a:pt x="485392" y="244694"/>
                  </a:lnTo>
                  <a:cubicBezTo>
                    <a:pt x="485392" y="282574"/>
                    <a:pt x="470344" y="318903"/>
                    <a:pt x="443559" y="345688"/>
                  </a:cubicBezTo>
                  <a:cubicBezTo>
                    <a:pt x="416774" y="372473"/>
                    <a:pt x="380445" y="387521"/>
                    <a:pt x="342565" y="387521"/>
                  </a:cubicBezTo>
                  <a:lnTo>
                    <a:pt x="142827" y="387521"/>
                  </a:lnTo>
                  <a:cubicBezTo>
                    <a:pt x="104947" y="387521"/>
                    <a:pt x="68618" y="372473"/>
                    <a:pt x="41833" y="345688"/>
                  </a:cubicBezTo>
                  <a:cubicBezTo>
                    <a:pt x="15048" y="318903"/>
                    <a:pt x="0" y="282574"/>
                    <a:pt x="0" y="244694"/>
                  </a:cubicBezTo>
                  <a:lnTo>
                    <a:pt x="0" y="142827"/>
                  </a:lnTo>
                  <a:cubicBezTo>
                    <a:pt x="0" y="104947"/>
                    <a:pt x="15048" y="68618"/>
                    <a:pt x="41833" y="41833"/>
                  </a:cubicBezTo>
                  <a:cubicBezTo>
                    <a:pt x="68618" y="15048"/>
                    <a:pt x="104947" y="0"/>
                    <a:pt x="142827" y="0"/>
                  </a:cubicBezTo>
                  <a:close/>
                </a:path>
              </a:pathLst>
            </a:custGeom>
            <a:solidFill>
              <a:srgbClr val="C4F1FA"/>
            </a:solidFill>
            <a:ln w="38100" cap="rnd">
              <a:solidFill>
                <a:srgbClr val="3A7B7A"/>
              </a:solidFill>
              <a:prstDash val="solid"/>
              <a:round/>
            </a:ln>
          </p:spPr>
        </p:sp>
        <p:sp>
          <p:nvSpPr>
            <p:cNvPr name="TextBox 13" id="13"/>
            <p:cNvSpPr txBox="true"/>
            <p:nvPr/>
          </p:nvSpPr>
          <p:spPr>
            <a:xfrm>
              <a:off x="0" y="-28575"/>
              <a:ext cx="485392" cy="416096"/>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14" id="14"/>
          <p:cNvSpPr txBox="true"/>
          <p:nvPr/>
        </p:nvSpPr>
        <p:spPr>
          <a:xfrm rot="0">
            <a:off x="1450482" y="2379758"/>
            <a:ext cx="1539793" cy="1229791"/>
          </a:xfrm>
          <a:prstGeom prst="rect">
            <a:avLst/>
          </a:prstGeom>
        </p:spPr>
        <p:txBody>
          <a:bodyPr anchor="t" rtlCol="false" tIns="0" lIns="0" bIns="0" rIns="0">
            <a:spAutoFit/>
          </a:bodyPr>
          <a:lstStyle/>
          <a:p>
            <a:pPr algn="ctr" marL="0" indent="0" lvl="0">
              <a:lnSpc>
                <a:spcPts val="9152"/>
              </a:lnSpc>
              <a:spcBef>
                <a:spcPct val="0"/>
              </a:spcBef>
            </a:pPr>
            <a:r>
              <a:rPr lang="en-US" sz="6632">
                <a:solidFill>
                  <a:srgbClr val="1E5B82"/>
                </a:solidFill>
                <a:latin typeface="Codec Pro ExtraBold"/>
              </a:rPr>
              <a:t>01</a:t>
            </a:r>
          </a:p>
        </p:txBody>
      </p:sp>
      <p:sp>
        <p:nvSpPr>
          <p:cNvPr name="Freeform 15" id="15"/>
          <p:cNvSpPr/>
          <p:nvPr/>
        </p:nvSpPr>
        <p:spPr>
          <a:xfrm flipH="false" flipV="false" rot="0">
            <a:off x="14259306" y="4437616"/>
            <a:ext cx="846397" cy="830379"/>
          </a:xfrm>
          <a:custGeom>
            <a:avLst/>
            <a:gdLst/>
            <a:ahLst/>
            <a:cxnLst/>
            <a:rect r="r" b="b" t="t" l="l"/>
            <a:pathLst>
              <a:path h="830379" w="846397">
                <a:moveTo>
                  <a:pt x="0" y="0"/>
                </a:moveTo>
                <a:lnTo>
                  <a:pt x="846397" y="0"/>
                </a:lnTo>
                <a:lnTo>
                  <a:pt x="846397" y="830379"/>
                </a:lnTo>
                <a:lnTo>
                  <a:pt x="0" y="830379"/>
                </a:lnTo>
                <a:lnTo>
                  <a:pt x="0" y="0"/>
                </a:lnTo>
                <a:close/>
              </a:path>
            </a:pathLst>
          </a:custGeom>
          <a:blipFill>
            <a:blip r:embed="rId6"/>
            <a:stretch>
              <a:fillRect l="0" t="-1174" r="0" b="-1174"/>
            </a:stretch>
          </a:blipFill>
        </p:spPr>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5B82"/>
        </a:solidFill>
      </p:bgPr>
    </p:bg>
    <p:spTree>
      <p:nvGrpSpPr>
        <p:cNvPr id="1" name=""/>
        <p:cNvGrpSpPr/>
        <p:nvPr/>
      </p:nvGrpSpPr>
      <p:grpSpPr>
        <a:xfrm>
          <a:off x="0" y="0"/>
          <a:ext cx="0" cy="0"/>
          <a:chOff x="0" y="0"/>
          <a:chExt cx="0" cy="0"/>
        </a:xfrm>
      </p:grpSpPr>
      <p:sp>
        <p:nvSpPr>
          <p:cNvPr name="Freeform 2" id="2"/>
          <p:cNvSpPr/>
          <p:nvPr/>
        </p:nvSpPr>
        <p:spPr>
          <a:xfrm flipH="true" flipV="false" rot="0">
            <a:off x="-3499269" y="4019882"/>
            <a:ext cx="8801775" cy="8633722"/>
          </a:xfrm>
          <a:custGeom>
            <a:avLst/>
            <a:gdLst/>
            <a:ahLst/>
            <a:cxnLst/>
            <a:rect r="r" b="b" t="t" l="l"/>
            <a:pathLst>
              <a:path h="8633722" w="8801775">
                <a:moveTo>
                  <a:pt x="8801776" y="0"/>
                </a:moveTo>
                <a:lnTo>
                  <a:pt x="0" y="0"/>
                </a:lnTo>
                <a:lnTo>
                  <a:pt x="0" y="8633722"/>
                </a:lnTo>
                <a:lnTo>
                  <a:pt x="8801776" y="8633722"/>
                </a:lnTo>
                <a:lnTo>
                  <a:pt x="88017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95361" y="2803236"/>
            <a:ext cx="6377145" cy="6178698"/>
            <a:chOff x="0" y="0"/>
            <a:chExt cx="1679577" cy="1627311"/>
          </a:xfrm>
        </p:grpSpPr>
        <p:sp>
          <p:nvSpPr>
            <p:cNvPr name="Freeform 4" id="4"/>
            <p:cNvSpPr/>
            <p:nvPr/>
          </p:nvSpPr>
          <p:spPr>
            <a:xfrm flipH="false" flipV="false" rot="0">
              <a:off x="0" y="0"/>
              <a:ext cx="1679577" cy="1627311"/>
            </a:xfrm>
            <a:custGeom>
              <a:avLst/>
              <a:gdLst/>
              <a:ahLst/>
              <a:cxnLst/>
              <a:rect r="r" b="b" t="t" l="l"/>
              <a:pathLst>
                <a:path h="1627311" w="1679577">
                  <a:moveTo>
                    <a:pt x="41276" y="0"/>
                  </a:moveTo>
                  <a:lnTo>
                    <a:pt x="1638301" y="0"/>
                  </a:lnTo>
                  <a:cubicBezTo>
                    <a:pt x="1661097" y="0"/>
                    <a:pt x="1679577" y="18480"/>
                    <a:pt x="1679577" y="41276"/>
                  </a:cubicBezTo>
                  <a:lnTo>
                    <a:pt x="1679577" y="1586035"/>
                  </a:lnTo>
                  <a:cubicBezTo>
                    <a:pt x="1679577" y="1608831"/>
                    <a:pt x="1661097" y="1627311"/>
                    <a:pt x="1638301" y="1627311"/>
                  </a:cubicBezTo>
                  <a:lnTo>
                    <a:pt x="41276" y="1627311"/>
                  </a:lnTo>
                  <a:cubicBezTo>
                    <a:pt x="18480" y="1627311"/>
                    <a:pt x="0" y="1608831"/>
                    <a:pt x="0" y="1586035"/>
                  </a:cubicBezTo>
                  <a:lnTo>
                    <a:pt x="0" y="41276"/>
                  </a:lnTo>
                  <a:cubicBezTo>
                    <a:pt x="0" y="18480"/>
                    <a:pt x="18480" y="0"/>
                    <a:pt x="41276" y="0"/>
                  </a:cubicBezTo>
                  <a:close/>
                </a:path>
              </a:pathLst>
            </a:custGeom>
            <a:solidFill>
              <a:srgbClr val="C4F1FA"/>
            </a:solidFill>
            <a:ln w="38100" cap="rnd">
              <a:solidFill>
                <a:srgbClr val="8FC0DF"/>
              </a:solidFill>
              <a:prstDash val="solid"/>
              <a:round/>
            </a:ln>
          </p:spPr>
        </p:sp>
        <p:sp>
          <p:nvSpPr>
            <p:cNvPr name="TextBox 5" id="5"/>
            <p:cNvSpPr txBox="true"/>
            <p:nvPr/>
          </p:nvSpPr>
          <p:spPr>
            <a:xfrm>
              <a:off x="0" y="-28575"/>
              <a:ext cx="1679577" cy="1655886"/>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6" id="6"/>
          <p:cNvSpPr/>
          <p:nvPr/>
        </p:nvSpPr>
        <p:spPr>
          <a:xfrm flipH="true" flipV="false" rot="0">
            <a:off x="6349245" y="1657153"/>
            <a:ext cx="4966083" cy="7601147"/>
          </a:xfrm>
          <a:custGeom>
            <a:avLst/>
            <a:gdLst/>
            <a:ahLst/>
            <a:cxnLst/>
            <a:rect r="r" b="b" t="t" l="l"/>
            <a:pathLst>
              <a:path h="7601147" w="4966083">
                <a:moveTo>
                  <a:pt x="4966083" y="0"/>
                </a:moveTo>
                <a:lnTo>
                  <a:pt x="0" y="0"/>
                </a:lnTo>
                <a:lnTo>
                  <a:pt x="0" y="7601147"/>
                </a:lnTo>
                <a:lnTo>
                  <a:pt x="4966083" y="7601147"/>
                </a:lnTo>
                <a:lnTo>
                  <a:pt x="4966083" y="0"/>
                </a:lnTo>
                <a:close/>
              </a:path>
            </a:pathLst>
          </a:custGeom>
          <a:blipFill>
            <a:blip r:embed="rId4"/>
            <a:stretch>
              <a:fillRect l="0" t="0" r="0" b="0"/>
            </a:stretch>
          </a:blipFill>
        </p:spPr>
      </p:sp>
      <p:sp>
        <p:nvSpPr>
          <p:cNvPr name="Freeform 7" id="7"/>
          <p:cNvSpPr/>
          <p:nvPr/>
        </p:nvSpPr>
        <p:spPr>
          <a:xfrm flipH="false" flipV="false" rot="0">
            <a:off x="901619" y="1472275"/>
            <a:ext cx="2148312" cy="2092814"/>
          </a:xfrm>
          <a:custGeom>
            <a:avLst/>
            <a:gdLst/>
            <a:ahLst/>
            <a:cxnLst/>
            <a:rect r="r" b="b" t="t" l="l"/>
            <a:pathLst>
              <a:path h="2092814" w="2148312">
                <a:moveTo>
                  <a:pt x="0" y="0"/>
                </a:moveTo>
                <a:lnTo>
                  <a:pt x="2148312" y="0"/>
                </a:lnTo>
                <a:lnTo>
                  <a:pt x="2148312" y="2092814"/>
                </a:lnTo>
                <a:lnTo>
                  <a:pt x="0" y="2092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165362" y="-5530259"/>
            <a:ext cx="8801775" cy="8633722"/>
          </a:xfrm>
          <a:custGeom>
            <a:avLst/>
            <a:gdLst/>
            <a:ahLst/>
            <a:cxnLst/>
            <a:rect r="r" b="b" t="t" l="l"/>
            <a:pathLst>
              <a:path h="8633722" w="8801775">
                <a:moveTo>
                  <a:pt x="8801775" y="0"/>
                </a:moveTo>
                <a:lnTo>
                  <a:pt x="0" y="0"/>
                </a:lnTo>
                <a:lnTo>
                  <a:pt x="0" y="8633722"/>
                </a:lnTo>
                <a:lnTo>
                  <a:pt x="8801775" y="8633722"/>
                </a:lnTo>
                <a:lnTo>
                  <a:pt x="88017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051563" y="2803236"/>
            <a:ext cx="7207737" cy="1779082"/>
            <a:chOff x="0" y="0"/>
            <a:chExt cx="1846887" cy="455866"/>
          </a:xfrm>
        </p:grpSpPr>
        <p:sp>
          <p:nvSpPr>
            <p:cNvPr name="Freeform 10" id="10"/>
            <p:cNvSpPr/>
            <p:nvPr/>
          </p:nvSpPr>
          <p:spPr>
            <a:xfrm flipH="false" flipV="false" rot="0">
              <a:off x="0" y="0"/>
              <a:ext cx="1846887" cy="455866"/>
            </a:xfrm>
            <a:custGeom>
              <a:avLst/>
              <a:gdLst/>
              <a:ahLst/>
              <a:cxnLst/>
              <a:rect r="r" b="b" t="t" l="l"/>
              <a:pathLst>
                <a:path h="455866" w="1846887">
                  <a:moveTo>
                    <a:pt x="36520" y="0"/>
                  </a:moveTo>
                  <a:lnTo>
                    <a:pt x="1810367" y="0"/>
                  </a:lnTo>
                  <a:cubicBezTo>
                    <a:pt x="1820052" y="0"/>
                    <a:pt x="1829341" y="3848"/>
                    <a:pt x="1836190" y="10696"/>
                  </a:cubicBezTo>
                  <a:cubicBezTo>
                    <a:pt x="1843039" y="17545"/>
                    <a:pt x="1846887" y="26834"/>
                    <a:pt x="1846887" y="36520"/>
                  </a:cubicBezTo>
                  <a:lnTo>
                    <a:pt x="1846887" y="419346"/>
                  </a:lnTo>
                  <a:cubicBezTo>
                    <a:pt x="1846887" y="429032"/>
                    <a:pt x="1843039" y="438321"/>
                    <a:pt x="1836190" y="445170"/>
                  </a:cubicBezTo>
                  <a:cubicBezTo>
                    <a:pt x="1829341" y="452018"/>
                    <a:pt x="1820052" y="455866"/>
                    <a:pt x="1810367" y="455866"/>
                  </a:cubicBezTo>
                  <a:lnTo>
                    <a:pt x="36520" y="455866"/>
                  </a:lnTo>
                  <a:cubicBezTo>
                    <a:pt x="26834" y="455866"/>
                    <a:pt x="17545" y="452018"/>
                    <a:pt x="10696" y="445170"/>
                  </a:cubicBezTo>
                  <a:cubicBezTo>
                    <a:pt x="3848" y="438321"/>
                    <a:pt x="0" y="429032"/>
                    <a:pt x="0" y="419346"/>
                  </a:cubicBezTo>
                  <a:lnTo>
                    <a:pt x="0" y="36520"/>
                  </a:lnTo>
                  <a:cubicBezTo>
                    <a:pt x="0" y="26834"/>
                    <a:pt x="3848" y="17545"/>
                    <a:pt x="10696" y="10696"/>
                  </a:cubicBezTo>
                  <a:cubicBezTo>
                    <a:pt x="17545" y="3848"/>
                    <a:pt x="26834" y="0"/>
                    <a:pt x="36520" y="0"/>
                  </a:cubicBezTo>
                  <a:close/>
                </a:path>
              </a:pathLst>
            </a:custGeom>
            <a:solidFill>
              <a:srgbClr val="C4F1FA"/>
            </a:solidFill>
            <a:ln w="38100" cap="rnd">
              <a:solidFill>
                <a:srgbClr val="8FC0DF"/>
              </a:solidFill>
              <a:prstDash val="solid"/>
              <a:round/>
            </a:ln>
          </p:spPr>
        </p:sp>
        <p:sp>
          <p:nvSpPr>
            <p:cNvPr name="TextBox 11" id="11"/>
            <p:cNvSpPr txBox="true"/>
            <p:nvPr/>
          </p:nvSpPr>
          <p:spPr>
            <a:xfrm>
              <a:off x="0" y="-28575"/>
              <a:ext cx="1846887" cy="484441"/>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2" id="12"/>
          <p:cNvGrpSpPr/>
          <p:nvPr/>
        </p:nvGrpSpPr>
        <p:grpSpPr>
          <a:xfrm rot="0">
            <a:off x="10051563" y="4937187"/>
            <a:ext cx="7207737" cy="1779082"/>
            <a:chOff x="0" y="0"/>
            <a:chExt cx="1846887" cy="455866"/>
          </a:xfrm>
        </p:grpSpPr>
        <p:sp>
          <p:nvSpPr>
            <p:cNvPr name="Freeform 13" id="13"/>
            <p:cNvSpPr/>
            <p:nvPr/>
          </p:nvSpPr>
          <p:spPr>
            <a:xfrm flipH="false" flipV="false" rot="0">
              <a:off x="0" y="0"/>
              <a:ext cx="1846887" cy="455866"/>
            </a:xfrm>
            <a:custGeom>
              <a:avLst/>
              <a:gdLst/>
              <a:ahLst/>
              <a:cxnLst/>
              <a:rect r="r" b="b" t="t" l="l"/>
              <a:pathLst>
                <a:path h="455866" w="1846887">
                  <a:moveTo>
                    <a:pt x="36520" y="0"/>
                  </a:moveTo>
                  <a:lnTo>
                    <a:pt x="1810367" y="0"/>
                  </a:lnTo>
                  <a:cubicBezTo>
                    <a:pt x="1820052" y="0"/>
                    <a:pt x="1829341" y="3848"/>
                    <a:pt x="1836190" y="10696"/>
                  </a:cubicBezTo>
                  <a:cubicBezTo>
                    <a:pt x="1843039" y="17545"/>
                    <a:pt x="1846887" y="26834"/>
                    <a:pt x="1846887" y="36520"/>
                  </a:cubicBezTo>
                  <a:lnTo>
                    <a:pt x="1846887" y="419346"/>
                  </a:lnTo>
                  <a:cubicBezTo>
                    <a:pt x="1846887" y="429032"/>
                    <a:pt x="1843039" y="438321"/>
                    <a:pt x="1836190" y="445170"/>
                  </a:cubicBezTo>
                  <a:cubicBezTo>
                    <a:pt x="1829341" y="452018"/>
                    <a:pt x="1820052" y="455866"/>
                    <a:pt x="1810367" y="455866"/>
                  </a:cubicBezTo>
                  <a:lnTo>
                    <a:pt x="36520" y="455866"/>
                  </a:lnTo>
                  <a:cubicBezTo>
                    <a:pt x="26834" y="455866"/>
                    <a:pt x="17545" y="452018"/>
                    <a:pt x="10696" y="445170"/>
                  </a:cubicBezTo>
                  <a:cubicBezTo>
                    <a:pt x="3848" y="438321"/>
                    <a:pt x="0" y="429032"/>
                    <a:pt x="0" y="419346"/>
                  </a:cubicBezTo>
                  <a:lnTo>
                    <a:pt x="0" y="36520"/>
                  </a:lnTo>
                  <a:cubicBezTo>
                    <a:pt x="0" y="26834"/>
                    <a:pt x="3848" y="17545"/>
                    <a:pt x="10696" y="10696"/>
                  </a:cubicBezTo>
                  <a:cubicBezTo>
                    <a:pt x="17545" y="3848"/>
                    <a:pt x="26834" y="0"/>
                    <a:pt x="36520" y="0"/>
                  </a:cubicBezTo>
                  <a:close/>
                </a:path>
              </a:pathLst>
            </a:custGeom>
            <a:solidFill>
              <a:srgbClr val="C4F1FA"/>
            </a:solidFill>
            <a:ln w="38100" cap="rnd">
              <a:solidFill>
                <a:srgbClr val="8FC0DF"/>
              </a:solidFill>
              <a:prstDash val="solid"/>
              <a:round/>
            </a:ln>
          </p:spPr>
        </p:sp>
        <p:sp>
          <p:nvSpPr>
            <p:cNvPr name="TextBox 14" id="14"/>
            <p:cNvSpPr txBox="true"/>
            <p:nvPr/>
          </p:nvSpPr>
          <p:spPr>
            <a:xfrm>
              <a:off x="0" y="-28575"/>
              <a:ext cx="1846887" cy="484441"/>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15" id="15"/>
          <p:cNvGrpSpPr/>
          <p:nvPr/>
        </p:nvGrpSpPr>
        <p:grpSpPr>
          <a:xfrm rot="0">
            <a:off x="10051563" y="7068721"/>
            <a:ext cx="7207737" cy="1779082"/>
            <a:chOff x="0" y="0"/>
            <a:chExt cx="1846887" cy="455866"/>
          </a:xfrm>
        </p:grpSpPr>
        <p:sp>
          <p:nvSpPr>
            <p:cNvPr name="Freeform 16" id="16"/>
            <p:cNvSpPr/>
            <p:nvPr/>
          </p:nvSpPr>
          <p:spPr>
            <a:xfrm flipH="false" flipV="false" rot="0">
              <a:off x="0" y="0"/>
              <a:ext cx="1846887" cy="455866"/>
            </a:xfrm>
            <a:custGeom>
              <a:avLst/>
              <a:gdLst/>
              <a:ahLst/>
              <a:cxnLst/>
              <a:rect r="r" b="b" t="t" l="l"/>
              <a:pathLst>
                <a:path h="455866" w="1846887">
                  <a:moveTo>
                    <a:pt x="36520" y="0"/>
                  </a:moveTo>
                  <a:lnTo>
                    <a:pt x="1810367" y="0"/>
                  </a:lnTo>
                  <a:cubicBezTo>
                    <a:pt x="1820052" y="0"/>
                    <a:pt x="1829341" y="3848"/>
                    <a:pt x="1836190" y="10696"/>
                  </a:cubicBezTo>
                  <a:cubicBezTo>
                    <a:pt x="1843039" y="17545"/>
                    <a:pt x="1846887" y="26834"/>
                    <a:pt x="1846887" y="36520"/>
                  </a:cubicBezTo>
                  <a:lnTo>
                    <a:pt x="1846887" y="419346"/>
                  </a:lnTo>
                  <a:cubicBezTo>
                    <a:pt x="1846887" y="429032"/>
                    <a:pt x="1843039" y="438321"/>
                    <a:pt x="1836190" y="445170"/>
                  </a:cubicBezTo>
                  <a:cubicBezTo>
                    <a:pt x="1829341" y="452018"/>
                    <a:pt x="1820052" y="455866"/>
                    <a:pt x="1810367" y="455866"/>
                  </a:cubicBezTo>
                  <a:lnTo>
                    <a:pt x="36520" y="455866"/>
                  </a:lnTo>
                  <a:cubicBezTo>
                    <a:pt x="26834" y="455866"/>
                    <a:pt x="17545" y="452018"/>
                    <a:pt x="10696" y="445170"/>
                  </a:cubicBezTo>
                  <a:cubicBezTo>
                    <a:pt x="3848" y="438321"/>
                    <a:pt x="0" y="429032"/>
                    <a:pt x="0" y="419346"/>
                  </a:cubicBezTo>
                  <a:lnTo>
                    <a:pt x="0" y="36520"/>
                  </a:lnTo>
                  <a:cubicBezTo>
                    <a:pt x="0" y="26834"/>
                    <a:pt x="3848" y="17545"/>
                    <a:pt x="10696" y="10696"/>
                  </a:cubicBezTo>
                  <a:cubicBezTo>
                    <a:pt x="17545" y="3848"/>
                    <a:pt x="26834" y="0"/>
                    <a:pt x="36520" y="0"/>
                  </a:cubicBezTo>
                  <a:close/>
                </a:path>
              </a:pathLst>
            </a:custGeom>
            <a:solidFill>
              <a:srgbClr val="C4F1FA"/>
            </a:solidFill>
            <a:ln w="38100" cap="rnd">
              <a:solidFill>
                <a:srgbClr val="8FC0DF"/>
              </a:solidFill>
              <a:prstDash val="solid"/>
              <a:round/>
            </a:ln>
          </p:spPr>
        </p:sp>
        <p:sp>
          <p:nvSpPr>
            <p:cNvPr name="TextBox 17" id="17"/>
            <p:cNvSpPr txBox="true"/>
            <p:nvPr/>
          </p:nvSpPr>
          <p:spPr>
            <a:xfrm>
              <a:off x="0" y="-28575"/>
              <a:ext cx="1846887" cy="484441"/>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Freeform 18" id="18"/>
          <p:cNvSpPr/>
          <p:nvPr/>
        </p:nvSpPr>
        <p:spPr>
          <a:xfrm flipH="false" flipV="false" rot="0">
            <a:off x="3437735" y="1472275"/>
            <a:ext cx="617170" cy="600455"/>
          </a:xfrm>
          <a:custGeom>
            <a:avLst/>
            <a:gdLst/>
            <a:ahLst/>
            <a:cxnLst/>
            <a:rect r="r" b="b" t="t" l="l"/>
            <a:pathLst>
              <a:path h="600455" w="617170">
                <a:moveTo>
                  <a:pt x="0" y="0"/>
                </a:moveTo>
                <a:lnTo>
                  <a:pt x="617170" y="0"/>
                </a:lnTo>
                <a:lnTo>
                  <a:pt x="617170" y="600455"/>
                </a:lnTo>
                <a:lnTo>
                  <a:pt x="0" y="6004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9" id="19"/>
          <p:cNvSpPr/>
          <p:nvPr/>
        </p:nvSpPr>
        <p:spPr>
          <a:xfrm flipH="false" flipV="false" rot="0">
            <a:off x="16396289" y="8461503"/>
            <a:ext cx="1069836" cy="1040861"/>
          </a:xfrm>
          <a:custGeom>
            <a:avLst/>
            <a:gdLst/>
            <a:ahLst/>
            <a:cxnLst/>
            <a:rect r="r" b="b" t="t" l="l"/>
            <a:pathLst>
              <a:path h="1040861" w="1069836">
                <a:moveTo>
                  <a:pt x="0" y="0"/>
                </a:moveTo>
                <a:lnTo>
                  <a:pt x="1069836" y="0"/>
                </a:lnTo>
                <a:lnTo>
                  <a:pt x="1069836" y="1040861"/>
                </a:lnTo>
                <a:lnTo>
                  <a:pt x="0" y="10408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0" id="20"/>
          <p:cNvSpPr/>
          <p:nvPr/>
        </p:nvSpPr>
        <p:spPr>
          <a:xfrm flipH="false" flipV="false" rot="0">
            <a:off x="16082966" y="791986"/>
            <a:ext cx="1583104" cy="1540228"/>
          </a:xfrm>
          <a:custGeom>
            <a:avLst/>
            <a:gdLst/>
            <a:ahLst/>
            <a:cxnLst/>
            <a:rect r="r" b="b" t="t" l="l"/>
            <a:pathLst>
              <a:path h="1540228" w="1583104">
                <a:moveTo>
                  <a:pt x="0" y="0"/>
                </a:moveTo>
                <a:lnTo>
                  <a:pt x="1583104" y="0"/>
                </a:lnTo>
                <a:lnTo>
                  <a:pt x="1583104" y="1540228"/>
                </a:lnTo>
                <a:lnTo>
                  <a:pt x="0" y="15402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1" id="21"/>
          <p:cNvGrpSpPr/>
          <p:nvPr/>
        </p:nvGrpSpPr>
        <p:grpSpPr>
          <a:xfrm rot="0">
            <a:off x="9722760" y="3228859"/>
            <a:ext cx="657605" cy="65760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541"/>
                </a:lnSpc>
              </a:pPr>
              <a:r>
                <a:rPr lang="en-US" sz="1815">
                  <a:solidFill>
                    <a:srgbClr val="1E5B82"/>
                  </a:solidFill>
                  <a:latin typeface="Canva Sans Bold"/>
                </a:rPr>
                <a:t>1</a:t>
              </a:r>
            </a:p>
          </p:txBody>
        </p:sp>
      </p:grpSp>
      <p:sp>
        <p:nvSpPr>
          <p:cNvPr name="TextBox 24" id="24"/>
          <p:cNvSpPr txBox="true"/>
          <p:nvPr/>
        </p:nvSpPr>
        <p:spPr>
          <a:xfrm rot="0">
            <a:off x="2210563" y="3519562"/>
            <a:ext cx="5270507" cy="1910842"/>
          </a:xfrm>
          <a:prstGeom prst="rect">
            <a:avLst/>
          </a:prstGeom>
        </p:spPr>
        <p:txBody>
          <a:bodyPr anchor="t" rtlCol="false" tIns="0" lIns="0" bIns="0" rIns="0">
            <a:spAutoFit/>
          </a:bodyPr>
          <a:lstStyle/>
          <a:p>
            <a:pPr algn="l">
              <a:lnSpc>
                <a:spcPts val="4844"/>
              </a:lnSpc>
            </a:pPr>
            <a:r>
              <a:rPr lang="en-US" sz="4325">
                <a:solidFill>
                  <a:srgbClr val="1E5B82"/>
                </a:solidFill>
                <a:latin typeface="Codec Pro ExtraBold"/>
              </a:rPr>
              <a:t>Objectives/</a:t>
            </a:r>
          </a:p>
          <a:p>
            <a:pPr algn="l">
              <a:lnSpc>
                <a:spcPts val="4844"/>
              </a:lnSpc>
            </a:pPr>
            <a:r>
              <a:rPr lang="en-US" sz="4325">
                <a:solidFill>
                  <a:srgbClr val="1E5B82"/>
                </a:solidFill>
                <a:latin typeface="Codec Pro ExtraBold"/>
              </a:rPr>
              <a:t>Problem</a:t>
            </a:r>
          </a:p>
          <a:p>
            <a:pPr algn="l">
              <a:lnSpc>
                <a:spcPts val="4844"/>
              </a:lnSpc>
            </a:pPr>
            <a:r>
              <a:rPr lang="en-US" sz="4325">
                <a:solidFill>
                  <a:srgbClr val="1E5B82"/>
                </a:solidFill>
                <a:latin typeface="Codec Pro ExtraBold"/>
              </a:rPr>
              <a:t>Statement</a:t>
            </a:r>
          </a:p>
        </p:txBody>
      </p:sp>
      <p:sp>
        <p:nvSpPr>
          <p:cNvPr name="TextBox 25" id="25"/>
          <p:cNvSpPr txBox="true"/>
          <p:nvPr/>
        </p:nvSpPr>
        <p:spPr>
          <a:xfrm rot="0">
            <a:off x="2201038" y="5420879"/>
            <a:ext cx="4417056" cy="3272644"/>
          </a:xfrm>
          <a:prstGeom prst="rect">
            <a:avLst/>
          </a:prstGeom>
        </p:spPr>
        <p:txBody>
          <a:bodyPr anchor="t" rtlCol="false" tIns="0" lIns="0" bIns="0" rIns="0">
            <a:spAutoFit/>
          </a:bodyPr>
          <a:lstStyle/>
          <a:p>
            <a:pPr algn="l">
              <a:lnSpc>
                <a:spcPts val="3290"/>
              </a:lnSpc>
            </a:pPr>
            <a:r>
              <a:rPr lang="en-US" sz="2653">
                <a:solidFill>
                  <a:srgbClr val="1E5B82"/>
                </a:solidFill>
                <a:latin typeface="Canva Sans"/>
              </a:rPr>
              <a:t>The CORONA VIRUS pandemic has had a significant impact on public health and has created an urgent </a:t>
            </a:r>
            <a:r>
              <a:rPr lang="en-US" sz="2653">
                <a:solidFill>
                  <a:srgbClr val="1E5B82"/>
                </a:solidFill>
                <a:latin typeface="Canva Sans"/>
              </a:rPr>
              <a:t>need for data-driven insights to understand the spread of the virus.</a:t>
            </a:r>
          </a:p>
        </p:txBody>
      </p:sp>
      <p:sp>
        <p:nvSpPr>
          <p:cNvPr name="TextBox 26" id="26"/>
          <p:cNvSpPr txBox="true"/>
          <p:nvPr/>
        </p:nvSpPr>
        <p:spPr>
          <a:xfrm rot="0">
            <a:off x="10475558" y="3073957"/>
            <a:ext cx="5531691" cy="1206006"/>
          </a:xfrm>
          <a:prstGeom prst="rect">
            <a:avLst/>
          </a:prstGeom>
        </p:spPr>
        <p:txBody>
          <a:bodyPr anchor="t" rtlCol="false" tIns="0" lIns="0" bIns="0" rIns="0">
            <a:spAutoFit/>
          </a:bodyPr>
          <a:lstStyle/>
          <a:p>
            <a:pPr algn="l">
              <a:lnSpc>
                <a:spcPts val="3220"/>
              </a:lnSpc>
            </a:pPr>
            <a:r>
              <a:rPr lang="en-US" sz="2597">
                <a:solidFill>
                  <a:srgbClr val="1E5B82"/>
                </a:solidFill>
                <a:latin typeface="Canva Sans"/>
              </a:rPr>
              <a:t>We have been </a:t>
            </a:r>
            <a:r>
              <a:rPr lang="en-US" sz="2597">
                <a:solidFill>
                  <a:srgbClr val="1E5B82"/>
                </a:solidFill>
                <a:latin typeface="Canva Sans"/>
              </a:rPr>
              <a:t>tasked with analyzing CORONA VIRUS dataset to derive meaningful insights.</a:t>
            </a:r>
          </a:p>
        </p:txBody>
      </p:sp>
      <p:sp>
        <p:nvSpPr>
          <p:cNvPr name="TextBox 27" id="27"/>
          <p:cNvSpPr txBox="true"/>
          <p:nvPr/>
        </p:nvSpPr>
        <p:spPr>
          <a:xfrm rot="0">
            <a:off x="10427962" y="5269354"/>
            <a:ext cx="5864498" cy="1206006"/>
          </a:xfrm>
          <a:prstGeom prst="rect">
            <a:avLst/>
          </a:prstGeom>
        </p:spPr>
        <p:txBody>
          <a:bodyPr anchor="t" rtlCol="false" tIns="0" lIns="0" bIns="0" rIns="0">
            <a:spAutoFit/>
          </a:bodyPr>
          <a:lstStyle/>
          <a:p>
            <a:pPr algn="l">
              <a:lnSpc>
                <a:spcPts val="3220"/>
              </a:lnSpc>
            </a:pPr>
            <a:r>
              <a:rPr lang="en-US" sz="2597">
                <a:solidFill>
                  <a:srgbClr val="1E5B82"/>
                </a:solidFill>
                <a:latin typeface="Canva Sans"/>
              </a:rPr>
              <a:t>Using SQL to show the key insights of the spread during the year under review (2020 -2021).</a:t>
            </a:r>
          </a:p>
        </p:txBody>
      </p:sp>
      <p:sp>
        <p:nvSpPr>
          <p:cNvPr name="TextBox 28" id="28"/>
          <p:cNvSpPr txBox="true"/>
          <p:nvPr/>
        </p:nvSpPr>
        <p:spPr>
          <a:xfrm rot="0">
            <a:off x="10427962" y="7356201"/>
            <a:ext cx="5531691" cy="1206006"/>
          </a:xfrm>
          <a:prstGeom prst="rect">
            <a:avLst/>
          </a:prstGeom>
        </p:spPr>
        <p:txBody>
          <a:bodyPr anchor="t" rtlCol="false" tIns="0" lIns="0" bIns="0" rIns="0">
            <a:spAutoFit/>
          </a:bodyPr>
          <a:lstStyle/>
          <a:p>
            <a:pPr algn="l">
              <a:lnSpc>
                <a:spcPts val="3220"/>
              </a:lnSpc>
            </a:pPr>
            <a:r>
              <a:rPr lang="en-US" sz="2597">
                <a:solidFill>
                  <a:srgbClr val="1E5B82"/>
                </a:solidFill>
                <a:latin typeface="Canva Sans"/>
              </a:rPr>
              <a:t>Presenting the analysis findings.</a:t>
            </a:r>
          </a:p>
          <a:p>
            <a:pPr algn="l">
              <a:lnSpc>
                <a:spcPts val="3220"/>
              </a:lnSpc>
            </a:pPr>
            <a:r>
              <a:rPr lang="en-US" sz="2597">
                <a:solidFill>
                  <a:srgbClr val="1E5B82"/>
                </a:solidFill>
                <a:latin typeface="Canva Sans"/>
              </a:rPr>
              <a:t>Tool used for analysis is MySQL workbench</a:t>
            </a:r>
          </a:p>
        </p:txBody>
      </p:sp>
      <p:grpSp>
        <p:nvGrpSpPr>
          <p:cNvPr name="Group 29" id="29"/>
          <p:cNvGrpSpPr/>
          <p:nvPr/>
        </p:nvGrpSpPr>
        <p:grpSpPr>
          <a:xfrm rot="0">
            <a:off x="9722760" y="5457727"/>
            <a:ext cx="657605" cy="65760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541"/>
                </a:lnSpc>
              </a:pPr>
              <a:r>
                <a:rPr lang="en-US" sz="1815">
                  <a:solidFill>
                    <a:srgbClr val="1E5B82"/>
                  </a:solidFill>
                  <a:latin typeface="Canva Sans Bold"/>
                </a:rPr>
                <a:t>2</a:t>
              </a:r>
            </a:p>
          </p:txBody>
        </p:sp>
      </p:grpSp>
      <p:grpSp>
        <p:nvGrpSpPr>
          <p:cNvPr name="Group 32" id="32"/>
          <p:cNvGrpSpPr/>
          <p:nvPr/>
        </p:nvGrpSpPr>
        <p:grpSpPr>
          <a:xfrm rot="0">
            <a:off x="9722760" y="7629460"/>
            <a:ext cx="657605" cy="65760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F1FA"/>
            </a:solidFill>
            <a:ln w="38100" cap="sq">
              <a:solidFill>
                <a:srgbClr val="8FC0DF"/>
              </a:solidFill>
              <a:prstDash val="solid"/>
              <a:miter/>
            </a:ln>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541"/>
                </a:lnSpc>
              </a:pPr>
              <a:r>
                <a:rPr lang="en-US" sz="1815">
                  <a:solidFill>
                    <a:srgbClr val="1E5B82"/>
                  </a:solidFill>
                  <a:latin typeface="Canva Sans Bold"/>
                </a:rPr>
                <a:t>3</a:t>
              </a:r>
            </a:p>
          </p:txBody>
        </p:sp>
      </p:grpSp>
      <p:sp>
        <p:nvSpPr>
          <p:cNvPr name="Freeform 35" id="35"/>
          <p:cNvSpPr/>
          <p:nvPr/>
        </p:nvSpPr>
        <p:spPr>
          <a:xfrm flipH="false" flipV="false" rot="0">
            <a:off x="16085682" y="3228859"/>
            <a:ext cx="788836" cy="986045"/>
          </a:xfrm>
          <a:custGeom>
            <a:avLst/>
            <a:gdLst/>
            <a:ahLst/>
            <a:cxnLst/>
            <a:rect r="r" b="b" t="t" l="l"/>
            <a:pathLst>
              <a:path h="986045" w="788836">
                <a:moveTo>
                  <a:pt x="0" y="0"/>
                </a:moveTo>
                <a:lnTo>
                  <a:pt x="788836" y="0"/>
                </a:lnTo>
                <a:lnTo>
                  <a:pt x="788836" y="986045"/>
                </a:lnTo>
                <a:lnTo>
                  <a:pt x="0" y="9860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6" id="36"/>
          <p:cNvSpPr/>
          <p:nvPr/>
        </p:nvSpPr>
        <p:spPr>
          <a:xfrm flipH="false" flipV="false" rot="0">
            <a:off x="16142832" y="5457727"/>
            <a:ext cx="848310" cy="848310"/>
          </a:xfrm>
          <a:custGeom>
            <a:avLst/>
            <a:gdLst/>
            <a:ahLst/>
            <a:cxnLst/>
            <a:rect r="r" b="b" t="t" l="l"/>
            <a:pathLst>
              <a:path h="848310" w="848310">
                <a:moveTo>
                  <a:pt x="0" y="0"/>
                </a:moveTo>
                <a:lnTo>
                  <a:pt x="848310" y="0"/>
                </a:lnTo>
                <a:lnTo>
                  <a:pt x="848310" y="848310"/>
                </a:lnTo>
                <a:lnTo>
                  <a:pt x="0" y="8483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7" id="37"/>
          <p:cNvSpPr/>
          <p:nvPr/>
        </p:nvSpPr>
        <p:spPr>
          <a:xfrm flipH="false" flipV="false" rot="0">
            <a:off x="16007249" y="7579781"/>
            <a:ext cx="756962" cy="756962"/>
          </a:xfrm>
          <a:custGeom>
            <a:avLst/>
            <a:gdLst/>
            <a:ahLst/>
            <a:cxnLst/>
            <a:rect r="r" b="b" t="t" l="l"/>
            <a:pathLst>
              <a:path h="756962" w="756962">
                <a:moveTo>
                  <a:pt x="0" y="0"/>
                </a:moveTo>
                <a:lnTo>
                  <a:pt x="756962" y="0"/>
                </a:lnTo>
                <a:lnTo>
                  <a:pt x="756962" y="756962"/>
                </a:lnTo>
                <a:lnTo>
                  <a:pt x="0" y="7569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grpSp>
        <p:nvGrpSpPr>
          <p:cNvPr name="Group 38" id="38"/>
          <p:cNvGrpSpPr/>
          <p:nvPr/>
        </p:nvGrpSpPr>
        <p:grpSpPr>
          <a:xfrm rot="0">
            <a:off x="421775" y="7968728"/>
            <a:ext cx="1741164" cy="1694007"/>
            <a:chOff x="0" y="0"/>
            <a:chExt cx="2321552" cy="2258676"/>
          </a:xfrm>
        </p:grpSpPr>
        <p:sp>
          <p:nvSpPr>
            <p:cNvPr name="Freeform 39" id="39"/>
            <p:cNvSpPr/>
            <p:nvPr/>
          </p:nvSpPr>
          <p:spPr>
            <a:xfrm flipH="false" flipV="false" rot="0">
              <a:off x="0" y="0"/>
              <a:ext cx="2321552" cy="2258676"/>
            </a:xfrm>
            <a:custGeom>
              <a:avLst/>
              <a:gdLst/>
              <a:ahLst/>
              <a:cxnLst/>
              <a:rect r="r" b="b" t="t" l="l"/>
              <a:pathLst>
                <a:path h="2258676" w="2321552">
                  <a:moveTo>
                    <a:pt x="0" y="0"/>
                  </a:moveTo>
                  <a:lnTo>
                    <a:pt x="2321552" y="0"/>
                  </a:lnTo>
                  <a:lnTo>
                    <a:pt x="2321552" y="2258676"/>
                  </a:lnTo>
                  <a:lnTo>
                    <a:pt x="0" y="22586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40" id="40"/>
            <p:cNvSpPr txBox="true"/>
            <p:nvPr/>
          </p:nvSpPr>
          <p:spPr>
            <a:xfrm rot="0">
              <a:off x="369120" y="591033"/>
              <a:ext cx="1644386" cy="1241443"/>
            </a:xfrm>
            <a:prstGeom prst="rect">
              <a:avLst/>
            </a:prstGeom>
          </p:spPr>
          <p:txBody>
            <a:bodyPr anchor="t" rtlCol="false" tIns="0" lIns="0" bIns="0" rIns="0">
              <a:spAutoFit/>
            </a:bodyPr>
            <a:lstStyle/>
            <a:p>
              <a:pPr algn="ctr" marL="0" indent="0" lvl="0">
                <a:lnSpc>
                  <a:spcPts val="7330"/>
                </a:lnSpc>
                <a:spcBef>
                  <a:spcPct val="0"/>
                </a:spcBef>
              </a:pPr>
              <a:r>
                <a:rPr lang="en-US" sz="5311">
                  <a:solidFill>
                    <a:srgbClr val="FCFBFB"/>
                  </a:solidFill>
                  <a:latin typeface="Codec Pro ExtraBold"/>
                </a:rPr>
                <a:t>02</a:t>
              </a:r>
            </a:p>
          </p:txBody>
        </p:sp>
      </p:grpSp>
      <p:sp>
        <p:nvSpPr>
          <p:cNvPr name="Freeform 41" id="41"/>
          <p:cNvSpPr/>
          <p:nvPr/>
        </p:nvSpPr>
        <p:spPr>
          <a:xfrm flipH="false" flipV="false" rot="0">
            <a:off x="16480100" y="1146910"/>
            <a:ext cx="826976" cy="830379"/>
          </a:xfrm>
          <a:custGeom>
            <a:avLst/>
            <a:gdLst/>
            <a:ahLst/>
            <a:cxnLst/>
            <a:rect r="r" b="b" t="t" l="l"/>
            <a:pathLst>
              <a:path h="830379" w="826976">
                <a:moveTo>
                  <a:pt x="0" y="0"/>
                </a:moveTo>
                <a:lnTo>
                  <a:pt x="826976" y="0"/>
                </a:lnTo>
                <a:lnTo>
                  <a:pt x="826976" y="830380"/>
                </a:lnTo>
                <a:lnTo>
                  <a:pt x="0" y="830380"/>
                </a:lnTo>
                <a:lnTo>
                  <a:pt x="0" y="0"/>
                </a:lnTo>
                <a:close/>
              </a:path>
            </a:pathLst>
          </a:custGeom>
          <a:blipFill>
            <a:blip r:embed="rId15"/>
            <a:stretch>
              <a:fillRect l="0" t="0" r="0" b="0"/>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FDCF6"/>
        </a:solidFill>
      </p:bgPr>
    </p:bg>
    <p:spTree>
      <p:nvGrpSpPr>
        <p:cNvPr id="1" name=""/>
        <p:cNvGrpSpPr/>
        <p:nvPr/>
      </p:nvGrpSpPr>
      <p:grpSpPr>
        <a:xfrm>
          <a:off x="0" y="0"/>
          <a:ext cx="0" cy="0"/>
          <a:chOff x="0" y="0"/>
          <a:chExt cx="0" cy="0"/>
        </a:xfrm>
      </p:grpSpPr>
      <p:sp>
        <p:nvSpPr>
          <p:cNvPr name="Freeform 2" id="2"/>
          <p:cNvSpPr/>
          <p:nvPr/>
        </p:nvSpPr>
        <p:spPr>
          <a:xfrm flipH="true" flipV="true" rot="0">
            <a:off x="6967571" y="3056465"/>
            <a:ext cx="15466149" cy="15170853"/>
          </a:xfrm>
          <a:custGeom>
            <a:avLst/>
            <a:gdLst/>
            <a:ahLst/>
            <a:cxnLst/>
            <a:rect r="r" b="b" t="t" l="l"/>
            <a:pathLst>
              <a:path h="15170853" w="15466149">
                <a:moveTo>
                  <a:pt x="15466149" y="15170853"/>
                </a:moveTo>
                <a:lnTo>
                  <a:pt x="0" y="15170853"/>
                </a:lnTo>
                <a:lnTo>
                  <a:pt x="0" y="0"/>
                </a:lnTo>
                <a:lnTo>
                  <a:pt x="15466149" y="0"/>
                </a:lnTo>
                <a:lnTo>
                  <a:pt x="15466149" y="1517085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577" y="154872"/>
            <a:ext cx="16216079" cy="10132128"/>
            <a:chOff x="0" y="0"/>
            <a:chExt cx="4018316" cy="2510723"/>
          </a:xfrm>
        </p:grpSpPr>
        <p:sp>
          <p:nvSpPr>
            <p:cNvPr name="Freeform 4" id="4"/>
            <p:cNvSpPr/>
            <p:nvPr/>
          </p:nvSpPr>
          <p:spPr>
            <a:xfrm flipH="false" flipV="false" rot="0">
              <a:off x="0" y="0"/>
              <a:ext cx="4018316" cy="2510723"/>
            </a:xfrm>
            <a:custGeom>
              <a:avLst/>
              <a:gdLst/>
              <a:ahLst/>
              <a:cxnLst/>
              <a:rect r="r" b="b" t="t" l="l"/>
              <a:pathLst>
                <a:path h="2510723" w="4018316">
                  <a:moveTo>
                    <a:pt x="16232" y="0"/>
                  </a:moveTo>
                  <a:lnTo>
                    <a:pt x="4002083" y="0"/>
                  </a:lnTo>
                  <a:cubicBezTo>
                    <a:pt x="4011048" y="0"/>
                    <a:pt x="4018316" y="7267"/>
                    <a:pt x="4018316" y="16232"/>
                  </a:cubicBezTo>
                  <a:lnTo>
                    <a:pt x="4018316" y="2494491"/>
                  </a:lnTo>
                  <a:cubicBezTo>
                    <a:pt x="4018316" y="2503456"/>
                    <a:pt x="4011048" y="2510723"/>
                    <a:pt x="4002083" y="2510723"/>
                  </a:cubicBezTo>
                  <a:lnTo>
                    <a:pt x="16232" y="2510723"/>
                  </a:lnTo>
                  <a:cubicBezTo>
                    <a:pt x="7267" y="2510723"/>
                    <a:pt x="0" y="2503456"/>
                    <a:pt x="0" y="2494491"/>
                  </a:cubicBezTo>
                  <a:lnTo>
                    <a:pt x="0" y="16232"/>
                  </a:lnTo>
                  <a:cubicBezTo>
                    <a:pt x="0" y="7267"/>
                    <a:pt x="7267" y="0"/>
                    <a:pt x="16232" y="0"/>
                  </a:cubicBezTo>
                  <a:close/>
                </a:path>
              </a:pathLst>
            </a:custGeom>
            <a:solidFill>
              <a:srgbClr val="C4F1FA"/>
            </a:solidFill>
            <a:ln w="38100" cap="rnd">
              <a:solidFill>
                <a:srgbClr val="1E5B82"/>
              </a:solidFill>
              <a:prstDash val="solid"/>
              <a:round/>
            </a:ln>
          </p:spPr>
        </p:sp>
        <p:sp>
          <p:nvSpPr>
            <p:cNvPr name="TextBox 5" id="5"/>
            <p:cNvSpPr txBox="true"/>
            <p:nvPr/>
          </p:nvSpPr>
          <p:spPr>
            <a:xfrm>
              <a:off x="0" y="-28575"/>
              <a:ext cx="4018316" cy="2539298"/>
            </a:xfrm>
            <a:prstGeom prst="rect">
              <a:avLst/>
            </a:prstGeom>
          </p:spPr>
          <p:txBody>
            <a:bodyPr anchor="ctr" rtlCol="false" tIns="50800" lIns="50800" bIns="50800" rIns="50800"/>
            <a:lstStyle/>
            <a:p>
              <a:pPr algn="ctr" marL="0" indent="0" lvl="0">
                <a:lnSpc>
                  <a:spcPts val="2541"/>
                </a:lnSpc>
                <a:spcBef>
                  <a:spcPct val="0"/>
                </a:spcBef>
              </a:pPr>
            </a:p>
          </p:txBody>
        </p:sp>
      </p:grpSp>
      <p:grpSp>
        <p:nvGrpSpPr>
          <p:cNvPr name="Group 6" id="6"/>
          <p:cNvGrpSpPr/>
          <p:nvPr/>
        </p:nvGrpSpPr>
        <p:grpSpPr>
          <a:xfrm rot="0">
            <a:off x="178102" y="164574"/>
            <a:ext cx="1362915" cy="1230332"/>
            <a:chOff x="0" y="0"/>
            <a:chExt cx="1817220" cy="1640443"/>
          </a:xfrm>
        </p:grpSpPr>
        <p:grpSp>
          <p:nvGrpSpPr>
            <p:cNvPr name="Group 7" id="7"/>
            <p:cNvGrpSpPr/>
            <p:nvPr/>
          </p:nvGrpSpPr>
          <p:grpSpPr>
            <a:xfrm rot="0">
              <a:off x="0" y="0"/>
              <a:ext cx="1817220" cy="1640443"/>
              <a:chOff x="0" y="0"/>
              <a:chExt cx="429281" cy="387521"/>
            </a:xfrm>
          </p:grpSpPr>
          <p:sp>
            <p:nvSpPr>
              <p:cNvPr name="Freeform 8" id="8"/>
              <p:cNvSpPr/>
              <p:nvPr/>
            </p:nvSpPr>
            <p:spPr>
              <a:xfrm flipH="false" flipV="false" rot="0">
                <a:off x="0" y="0"/>
                <a:ext cx="429281" cy="387521"/>
              </a:xfrm>
              <a:custGeom>
                <a:avLst/>
                <a:gdLst/>
                <a:ahLst/>
                <a:cxnLst/>
                <a:rect r="r" b="b" t="t" l="l"/>
                <a:pathLst>
                  <a:path h="387521" w="429281">
                    <a:moveTo>
                      <a:pt x="161495" y="0"/>
                    </a:moveTo>
                    <a:lnTo>
                      <a:pt x="267786" y="0"/>
                    </a:lnTo>
                    <a:cubicBezTo>
                      <a:pt x="310617" y="0"/>
                      <a:pt x="351694" y="17015"/>
                      <a:pt x="381980" y="47301"/>
                    </a:cubicBezTo>
                    <a:cubicBezTo>
                      <a:pt x="412266" y="77587"/>
                      <a:pt x="429281" y="118664"/>
                      <a:pt x="429281" y="161495"/>
                    </a:cubicBezTo>
                    <a:lnTo>
                      <a:pt x="429281" y="226026"/>
                    </a:lnTo>
                    <a:cubicBezTo>
                      <a:pt x="429281" y="268857"/>
                      <a:pt x="412266" y="309934"/>
                      <a:pt x="381980" y="340220"/>
                    </a:cubicBezTo>
                    <a:cubicBezTo>
                      <a:pt x="351694" y="370506"/>
                      <a:pt x="310617" y="387521"/>
                      <a:pt x="267786" y="387521"/>
                    </a:cubicBezTo>
                    <a:lnTo>
                      <a:pt x="161495" y="387521"/>
                    </a:lnTo>
                    <a:cubicBezTo>
                      <a:pt x="118664" y="387521"/>
                      <a:pt x="77587" y="370506"/>
                      <a:pt x="47301" y="340220"/>
                    </a:cubicBezTo>
                    <a:cubicBezTo>
                      <a:pt x="17015" y="309934"/>
                      <a:pt x="0" y="268857"/>
                      <a:pt x="0" y="226026"/>
                    </a:cubicBezTo>
                    <a:lnTo>
                      <a:pt x="0" y="161495"/>
                    </a:lnTo>
                    <a:cubicBezTo>
                      <a:pt x="0" y="118664"/>
                      <a:pt x="17015" y="77587"/>
                      <a:pt x="47301" y="47301"/>
                    </a:cubicBezTo>
                    <a:cubicBezTo>
                      <a:pt x="77587" y="17015"/>
                      <a:pt x="118664" y="0"/>
                      <a:pt x="161495" y="0"/>
                    </a:cubicBezTo>
                    <a:close/>
                  </a:path>
                </a:pathLst>
              </a:custGeom>
              <a:solidFill>
                <a:srgbClr val="C4F1FA"/>
              </a:solidFill>
              <a:ln w="38100" cap="rnd">
                <a:solidFill>
                  <a:srgbClr val="3A7B7A"/>
                </a:solidFill>
                <a:prstDash val="solid"/>
                <a:round/>
              </a:ln>
            </p:spPr>
          </p:sp>
          <p:sp>
            <p:nvSpPr>
              <p:cNvPr name="TextBox 9" id="9"/>
              <p:cNvSpPr txBox="true"/>
              <p:nvPr/>
            </p:nvSpPr>
            <p:spPr>
              <a:xfrm>
                <a:off x="0" y="-28575"/>
                <a:ext cx="429281" cy="416096"/>
              </a:xfrm>
              <a:prstGeom prst="rect">
                <a:avLst/>
              </a:prstGeom>
            </p:spPr>
            <p:txBody>
              <a:bodyPr anchor="ctr" rtlCol="false" tIns="50800" lIns="50800" bIns="50800" rIns="50800"/>
              <a:lstStyle/>
              <a:p>
                <a:pPr algn="ctr" marL="0" indent="0" lvl="0">
                  <a:lnSpc>
                    <a:spcPts val="2541"/>
                  </a:lnSpc>
                  <a:spcBef>
                    <a:spcPct val="0"/>
                  </a:spcBef>
                </a:pPr>
              </a:p>
            </p:txBody>
          </p:sp>
        </p:grpSp>
        <p:sp>
          <p:nvSpPr>
            <p:cNvPr name="TextBox 10" id="10"/>
            <p:cNvSpPr txBox="true"/>
            <p:nvPr/>
          </p:nvSpPr>
          <p:spPr>
            <a:xfrm rot="0">
              <a:off x="122563" y="136631"/>
              <a:ext cx="1518278" cy="1307833"/>
            </a:xfrm>
            <a:prstGeom prst="rect">
              <a:avLst/>
            </a:prstGeom>
          </p:spPr>
          <p:txBody>
            <a:bodyPr anchor="t" rtlCol="false" tIns="0" lIns="0" bIns="0" rIns="0">
              <a:spAutoFit/>
            </a:bodyPr>
            <a:lstStyle/>
            <a:p>
              <a:pPr algn="ctr" marL="0" indent="0" lvl="0">
                <a:lnSpc>
                  <a:spcPts val="7652"/>
                </a:lnSpc>
                <a:spcBef>
                  <a:spcPct val="0"/>
                </a:spcBef>
              </a:pPr>
              <a:r>
                <a:rPr lang="en-US" sz="5545">
                  <a:solidFill>
                    <a:srgbClr val="1E5B82"/>
                  </a:solidFill>
                  <a:latin typeface="Codec Pro ExtraBold"/>
                </a:rPr>
                <a:t>03</a:t>
              </a:r>
            </a:p>
          </p:txBody>
        </p:sp>
      </p:grpSp>
      <p:sp>
        <p:nvSpPr>
          <p:cNvPr name="TextBox 11" id="11"/>
          <p:cNvSpPr txBox="true"/>
          <p:nvPr/>
        </p:nvSpPr>
        <p:spPr>
          <a:xfrm rot="0">
            <a:off x="968999" y="-6876"/>
            <a:ext cx="14752868" cy="1052395"/>
          </a:xfrm>
          <a:prstGeom prst="rect">
            <a:avLst/>
          </a:prstGeom>
        </p:spPr>
        <p:txBody>
          <a:bodyPr anchor="t" rtlCol="false" tIns="0" lIns="0" bIns="0" rIns="0">
            <a:spAutoFit/>
          </a:bodyPr>
          <a:lstStyle/>
          <a:p>
            <a:pPr algn="ctr" marL="0" indent="0" lvl="0">
              <a:lnSpc>
                <a:spcPts val="7897"/>
              </a:lnSpc>
              <a:spcBef>
                <a:spcPct val="0"/>
              </a:spcBef>
            </a:pPr>
            <a:r>
              <a:rPr lang="en-US" sz="5723">
                <a:solidFill>
                  <a:srgbClr val="1E5B82"/>
                </a:solidFill>
                <a:latin typeface="Codec Pro ExtraBold"/>
              </a:rPr>
              <a:t>Data Overview</a:t>
            </a:r>
          </a:p>
        </p:txBody>
      </p:sp>
      <p:sp>
        <p:nvSpPr>
          <p:cNvPr name="Freeform 12" id="12"/>
          <p:cNvSpPr/>
          <p:nvPr/>
        </p:nvSpPr>
        <p:spPr>
          <a:xfrm flipH="false" flipV="false" rot="0">
            <a:off x="930899" y="1738153"/>
            <a:ext cx="14595952" cy="4113263"/>
          </a:xfrm>
          <a:custGeom>
            <a:avLst/>
            <a:gdLst/>
            <a:ahLst/>
            <a:cxnLst/>
            <a:rect r="r" b="b" t="t" l="l"/>
            <a:pathLst>
              <a:path h="4113263" w="14595952">
                <a:moveTo>
                  <a:pt x="0" y="0"/>
                </a:moveTo>
                <a:lnTo>
                  <a:pt x="14595952" y="0"/>
                </a:lnTo>
                <a:lnTo>
                  <a:pt x="14595952" y="4113262"/>
                </a:lnTo>
                <a:lnTo>
                  <a:pt x="0" y="4113262"/>
                </a:lnTo>
                <a:lnTo>
                  <a:pt x="0" y="0"/>
                </a:lnTo>
                <a:close/>
              </a:path>
            </a:pathLst>
          </a:custGeom>
          <a:blipFill>
            <a:blip r:embed="rId4"/>
            <a:stretch>
              <a:fillRect l="0" t="-3580" r="0" b="-3580"/>
            </a:stretch>
          </a:blipFill>
        </p:spPr>
      </p:sp>
      <p:sp>
        <p:nvSpPr>
          <p:cNvPr name="Freeform 13" id="13"/>
          <p:cNvSpPr/>
          <p:nvPr/>
        </p:nvSpPr>
        <p:spPr>
          <a:xfrm flipH="false" flipV="false" rot="0">
            <a:off x="930899" y="6022865"/>
            <a:ext cx="14595952" cy="4115399"/>
          </a:xfrm>
          <a:custGeom>
            <a:avLst/>
            <a:gdLst/>
            <a:ahLst/>
            <a:cxnLst/>
            <a:rect r="r" b="b" t="t" l="l"/>
            <a:pathLst>
              <a:path h="4115399" w="14595952">
                <a:moveTo>
                  <a:pt x="0" y="0"/>
                </a:moveTo>
                <a:lnTo>
                  <a:pt x="14595952" y="0"/>
                </a:lnTo>
                <a:lnTo>
                  <a:pt x="14595952" y="4115399"/>
                </a:lnTo>
                <a:lnTo>
                  <a:pt x="0" y="4115399"/>
                </a:lnTo>
                <a:lnTo>
                  <a:pt x="0" y="0"/>
                </a:lnTo>
                <a:close/>
              </a:path>
            </a:pathLst>
          </a:custGeom>
          <a:blipFill>
            <a:blip r:embed="rId5"/>
            <a:stretch>
              <a:fillRect l="-1069" t="0" r="-2666" b="-6595"/>
            </a:stretch>
          </a:blipFill>
        </p:spPr>
      </p:sp>
      <p:sp>
        <p:nvSpPr>
          <p:cNvPr name="Freeform 14" id="14"/>
          <p:cNvSpPr/>
          <p:nvPr/>
        </p:nvSpPr>
        <p:spPr>
          <a:xfrm flipH="false" flipV="false" rot="0">
            <a:off x="14851334" y="721004"/>
            <a:ext cx="3436666" cy="5994185"/>
          </a:xfrm>
          <a:custGeom>
            <a:avLst/>
            <a:gdLst/>
            <a:ahLst/>
            <a:cxnLst/>
            <a:rect r="r" b="b" t="t" l="l"/>
            <a:pathLst>
              <a:path h="5994185" w="3436666">
                <a:moveTo>
                  <a:pt x="0" y="0"/>
                </a:moveTo>
                <a:lnTo>
                  <a:pt x="3436666" y="0"/>
                </a:lnTo>
                <a:lnTo>
                  <a:pt x="3436666" y="5994185"/>
                </a:lnTo>
                <a:lnTo>
                  <a:pt x="0" y="5994185"/>
                </a:lnTo>
                <a:lnTo>
                  <a:pt x="0" y="0"/>
                </a:lnTo>
                <a:close/>
              </a:path>
            </a:pathLst>
          </a:custGeom>
          <a:blipFill>
            <a:blip r:embed="rId6"/>
            <a:stretch>
              <a:fillRect l="0" t="0" r="0" b="0"/>
            </a:stretch>
          </a:blipFill>
        </p:spPr>
      </p:sp>
      <p:sp>
        <p:nvSpPr>
          <p:cNvPr name="TextBox 15" id="15"/>
          <p:cNvSpPr txBox="true"/>
          <p:nvPr/>
        </p:nvSpPr>
        <p:spPr>
          <a:xfrm rot="0">
            <a:off x="1839532" y="882398"/>
            <a:ext cx="13011802" cy="726569"/>
          </a:xfrm>
          <a:prstGeom prst="rect">
            <a:avLst/>
          </a:prstGeom>
        </p:spPr>
        <p:txBody>
          <a:bodyPr anchor="t" rtlCol="false" tIns="0" lIns="0" bIns="0" rIns="0">
            <a:spAutoFit/>
          </a:bodyPr>
          <a:lstStyle/>
          <a:p>
            <a:pPr algn="ctr">
              <a:lnSpc>
                <a:spcPts val="2895"/>
              </a:lnSpc>
            </a:pPr>
            <a:r>
              <a:rPr lang="en-US" sz="2335">
                <a:solidFill>
                  <a:srgbClr val="1E5B82"/>
                </a:solidFill>
                <a:latin typeface="Canva Sans"/>
              </a:rPr>
              <a:t>This dataset contains records of confirmed cases, deaths and recovered cases across the globe which runs from 2020 -2021.</a:t>
            </a:r>
          </a:p>
        </p:txBody>
      </p:sp>
      <p:sp>
        <p:nvSpPr>
          <p:cNvPr name="AutoShape 16" id="16"/>
          <p:cNvSpPr/>
          <p:nvPr/>
        </p:nvSpPr>
        <p:spPr>
          <a:xfrm flipV="true">
            <a:off x="940372" y="5941903"/>
            <a:ext cx="14596080" cy="0"/>
          </a:xfrm>
          <a:prstGeom prst="line">
            <a:avLst/>
          </a:prstGeom>
          <a:ln cap="flat" w="38100">
            <a:solidFill>
              <a:srgbClr val="000000"/>
            </a:solidFill>
            <a:prstDash val="solid"/>
            <a:headEnd type="none" len="sm" w="sm"/>
            <a:tailEnd type="none" len="sm" w="sm"/>
          </a:ln>
        </p:spPr>
      </p:sp>
      <p:sp>
        <p:nvSpPr>
          <p:cNvPr name="Freeform 17" id="17"/>
          <p:cNvSpPr/>
          <p:nvPr/>
        </p:nvSpPr>
        <p:spPr>
          <a:xfrm flipH="false" flipV="false" rot="0">
            <a:off x="17308624" y="3379594"/>
            <a:ext cx="826976" cy="830379"/>
          </a:xfrm>
          <a:custGeom>
            <a:avLst/>
            <a:gdLst/>
            <a:ahLst/>
            <a:cxnLst/>
            <a:rect r="r" b="b" t="t" l="l"/>
            <a:pathLst>
              <a:path h="830379" w="826976">
                <a:moveTo>
                  <a:pt x="0" y="0"/>
                </a:moveTo>
                <a:lnTo>
                  <a:pt x="826976" y="0"/>
                </a:lnTo>
                <a:lnTo>
                  <a:pt x="826976" y="830380"/>
                </a:lnTo>
                <a:lnTo>
                  <a:pt x="0" y="830380"/>
                </a:lnTo>
                <a:lnTo>
                  <a:pt x="0" y="0"/>
                </a:lnTo>
                <a:close/>
              </a:path>
            </a:pathLst>
          </a:custGeom>
          <a:blipFill>
            <a:blip r:embed="rId7"/>
            <a:stretch>
              <a:fillRect l="0" t="0" r="0" b="0"/>
            </a:stretch>
          </a:blipFill>
        </p:spPr>
      </p:sp>
    </p:spTree>
  </p:cSld>
  <p:clrMapOvr>
    <a:masterClrMapping/>
  </p:clrMapOvr>
  <p:transition spd="fast">
    <p:circl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4F1FA"/>
        </a:solidFill>
      </p:bgPr>
    </p:bg>
    <p:spTree>
      <p:nvGrpSpPr>
        <p:cNvPr id="1" name=""/>
        <p:cNvGrpSpPr/>
        <p:nvPr/>
      </p:nvGrpSpPr>
      <p:grpSpPr>
        <a:xfrm>
          <a:off x="0" y="0"/>
          <a:ext cx="0" cy="0"/>
          <a:chOff x="0" y="0"/>
          <a:chExt cx="0" cy="0"/>
        </a:xfrm>
      </p:grpSpPr>
      <p:grpSp>
        <p:nvGrpSpPr>
          <p:cNvPr name="Group 2" id="2"/>
          <p:cNvGrpSpPr/>
          <p:nvPr/>
        </p:nvGrpSpPr>
        <p:grpSpPr>
          <a:xfrm rot="0">
            <a:off x="13266446" y="-65679"/>
            <a:ext cx="5080327" cy="10494557"/>
            <a:chOff x="0" y="0"/>
            <a:chExt cx="6773769" cy="13992743"/>
          </a:xfrm>
        </p:grpSpPr>
        <p:pic>
          <p:nvPicPr>
            <p:cNvPr name="Picture 3" id="3"/>
            <p:cNvPicPr>
              <a:picLocks noChangeAspect="true"/>
            </p:cNvPicPr>
            <p:nvPr/>
          </p:nvPicPr>
          <p:blipFill>
            <a:blip r:embed="rId2">
              <a:alphaModFix amt="78000"/>
            </a:blip>
            <a:srcRect l="33873" t="0" r="33873" b="0"/>
            <a:stretch>
              <a:fillRect/>
            </a:stretch>
          </p:blipFill>
          <p:spPr>
            <a:xfrm flipH="false" flipV="false">
              <a:off x="0" y="0"/>
              <a:ext cx="6773769" cy="13992743"/>
            </a:xfrm>
            <a:prstGeom prst="rect">
              <a:avLst/>
            </a:prstGeom>
          </p:spPr>
        </p:pic>
      </p:grpSp>
      <p:grpSp>
        <p:nvGrpSpPr>
          <p:cNvPr name="Group 4" id="4"/>
          <p:cNvGrpSpPr/>
          <p:nvPr/>
        </p:nvGrpSpPr>
        <p:grpSpPr>
          <a:xfrm rot="0">
            <a:off x="12458143" y="0"/>
            <a:ext cx="1616606" cy="1389150"/>
            <a:chOff x="0" y="0"/>
            <a:chExt cx="2155474" cy="1852201"/>
          </a:xfrm>
        </p:grpSpPr>
        <p:grpSp>
          <p:nvGrpSpPr>
            <p:cNvPr name="Group 5" id="5"/>
            <p:cNvGrpSpPr/>
            <p:nvPr/>
          </p:nvGrpSpPr>
          <p:grpSpPr>
            <a:xfrm rot="0">
              <a:off x="25400" y="0"/>
              <a:ext cx="2130074" cy="1852201"/>
              <a:chOff x="0" y="0"/>
              <a:chExt cx="495176" cy="430579"/>
            </a:xfrm>
          </p:grpSpPr>
          <p:sp>
            <p:nvSpPr>
              <p:cNvPr name="Freeform 6" id="6"/>
              <p:cNvSpPr/>
              <p:nvPr/>
            </p:nvSpPr>
            <p:spPr>
              <a:xfrm flipH="false" flipV="false" rot="0">
                <a:off x="0" y="0"/>
                <a:ext cx="495176" cy="430579"/>
              </a:xfrm>
              <a:custGeom>
                <a:avLst/>
                <a:gdLst/>
                <a:ahLst/>
                <a:cxnLst/>
                <a:rect r="r" b="b" t="t" l="l"/>
                <a:pathLst>
                  <a:path h="430579" w="495176">
                    <a:moveTo>
                      <a:pt x="164768" y="0"/>
                    </a:moveTo>
                    <a:lnTo>
                      <a:pt x="330408" y="0"/>
                    </a:lnTo>
                    <a:cubicBezTo>
                      <a:pt x="374108" y="0"/>
                      <a:pt x="416017" y="17359"/>
                      <a:pt x="446917" y="48259"/>
                    </a:cubicBezTo>
                    <a:cubicBezTo>
                      <a:pt x="477817" y="79159"/>
                      <a:pt x="495176" y="121068"/>
                      <a:pt x="495176" y="164768"/>
                    </a:cubicBezTo>
                    <a:lnTo>
                      <a:pt x="495176" y="265811"/>
                    </a:lnTo>
                    <a:cubicBezTo>
                      <a:pt x="495176" y="356810"/>
                      <a:pt x="421407" y="430579"/>
                      <a:pt x="330408" y="430579"/>
                    </a:cubicBezTo>
                    <a:lnTo>
                      <a:pt x="164768" y="430579"/>
                    </a:lnTo>
                    <a:cubicBezTo>
                      <a:pt x="121068" y="430579"/>
                      <a:pt x="79159" y="413220"/>
                      <a:pt x="48259" y="382320"/>
                    </a:cubicBezTo>
                    <a:cubicBezTo>
                      <a:pt x="17359" y="351420"/>
                      <a:pt x="0" y="309511"/>
                      <a:pt x="0" y="265811"/>
                    </a:cubicBezTo>
                    <a:lnTo>
                      <a:pt x="0" y="164768"/>
                    </a:lnTo>
                    <a:cubicBezTo>
                      <a:pt x="0" y="73769"/>
                      <a:pt x="73769" y="0"/>
                      <a:pt x="164768" y="0"/>
                    </a:cubicBezTo>
                    <a:close/>
                  </a:path>
                </a:pathLst>
              </a:custGeom>
              <a:solidFill>
                <a:srgbClr val="C4F1FA"/>
              </a:solidFill>
              <a:ln w="38100" cap="rnd">
                <a:solidFill>
                  <a:srgbClr val="3A7B7A"/>
                </a:solidFill>
                <a:prstDash val="solid"/>
                <a:round/>
              </a:ln>
            </p:spPr>
          </p:sp>
          <p:sp>
            <p:nvSpPr>
              <p:cNvPr name="TextBox 7" id="7"/>
              <p:cNvSpPr txBox="true"/>
              <p:nvPr/>
            </p:nvSpPr>
            <p:spPr>
              <a:xfrm>
                <a:off x="0" y="-28575"/>
                <a:ext cx="495176" cy="459154"/>
              </a:xfrm>
              <a:prstGeom prst="rect">
                <a:avLst/>
              </a:prstGeom>
            </p:spPr>
            <p:txBody>
              <a:bodyPr anchor="ctr" rtlCol="false" tIns="43165" lIns="43165" bIns="43165" rIns="43165"/>
              <a:lstStyle/>
              <a:p>
                <a:pPr algn="ctr" marL="0" indent="0" lvl="0">
                  <a:lnSpc>
                    <a:spcPts val="2541"/>
                  </a:lnSpc>
                  <a:spcBef>
                    <a:spcPct val="0"/>
                  </a:spcBef>
                </a:pPr>
              </a:p>
            </p:txBody>
          </p:sp>
        </p:grpSp>
        <p:sp>
          <p:nvSpPr>
            <p:cNvPr name="TextBox 8" id="8"/>
            <p:cNvSpPr txBox="true"/>
            <p:nvPr/>
          </p:nvSpPr>
          <p:spPr>
            <a:xfrm rot="0">
              <a:off x="0" y="84138"/>
              <a:ext cx="2130074" cy="1617250"/>
            </a:xfrm>
            <a:prstGeom prst="rect">
              <a:avLst/>
            </a:prstGeom>
          </p:spPr>
          <p:txBody>
            <a:bodyPr anchor="t" rtlCol="false" tIns="0" lIns="0" bIns="0" rIns="0">
              <a:spAutoFit/>
            </a:bodyPr>
            <a:lstStyle/>
            <a:p>
              <a:pPr algn="ctr" marL="0" indent="0" lvl="0">
                <a:lnSpc>
                  <a:spcPts val="9495"/>
                </a:lnSpc>
                <a:spcBef>
                  <a:spcPct val="0"/>
                </a:spcBef>
              </a:pPr>
              <a:r>
                <a:rPr lang="en-US" sz="6880">
                  <a:solidFill>
                    <a:srgbClr val="1E5B82"/>
                  </a:solidFill>
                  <a:latin typeface="Codec Pro ExtraBold"/>
                </a:rPr>
                <a:t>04</a:t>
              </a:r>
            </a:p>
          </p:txBody>
        </p:sp>
      </p:grpSp>
      <p:sp>
        <p:nvSpPr>
          <p:cNvPr name="TextBox 9" id="9"/>
          <p:cNvSpPr txBox="true"/>
          <p:nvPr/>
        </p:nvSpPr>
        <p:spPr>
          <a:xfrm rot="0">
            <a:off x="1028700" y="4880"/>
            <a:ext cx="10738483" cy="1052395"/>
          </a:xfrm>
          <a:prstGeom prst="rect">
            <a:avLst/>
          </a:prstGeom>
        </p:spPr>
        <p:txBody>
          <a:bodyPr anchor="t" rtlCol="false" tIns="0" lIns="0" bIns="0" rIns="0">
            <a:spAutoFit/>
          </a:bodyPr>
          <a:lstStyle/>
          <a:p>
            <a:pPr algn="ctr" marL="0" indent="0" lvl="0">
              <a:lnSpc>
                <a:spcPts val="7897"/>
              </a:lnSpc>
              <a:spcBef>
                <a:spcPct val="0"/>
              </a:spcBef>
            </a:pPr>
            <a:r>
              <a:rPr lang="en-US" sz="5723">
                <a:solidFill>
                  <a:srgbClr val="1E5B82"/>
                </a:solidFill>
                <a:latin typeface="Codec Pro ExtraBold"/>
              </a:rPr>
              <a:t>Data Explanation</a:t>
            </a:r>
          </a:p>
        </p:txBody>
      </p:sp>
      <p:sp>
        <p:nvSpPr>
          <p:cNvPr name="TextBox 10" id="10"/>
          <p:cNvSpPr txBox="true"/>
          <p:nvPr/>
        </p:nvSpPr>
        <p:spPr>
          <a:xfrm rot="0">
            <a:off x="508620" y="1379625"/>
            <a:ext cx="12316061" cy="8737799"/>
          </a:xfrm>
          <a:prstGeom prst="rect">
            <a:avLst/>
          </a:prstGeom>
        </p:spPr>
        <p:txBody>
          <a:bodyPr anchor="t" rtlCol="false" tIns="0" lIns="0" bIns="0" rIns="0">
            <a:spAutoFit/>
          </a:bodyPr>
          <a:lstStyle/>
          <a:p>
            <a:pPr algn="l">
              <a:lnSpc>
                <a:spcPts val="3826"/>
              </a:lnSpc>
            </a:pPr>
            <a:r>
              <a:rPr lang="en-US" sz="3085">
                <a:solidFill>
                  <a:srgbClr val="1E5B82"/>
                </a:solidFill>
                <a:latin typeface="Canva Sans"/>
              </a:rPr>
              <a:t>Description of each column in dataset:</a:t>
            </a:r>
          </a:p>
          <a:p>
            <a:pPr algn="l">
              <a:lnSpc>
                <a:spcPts val="3826"/>
              </a:lnSpc>
            </a:pPr>
          </a:p>
          <a:p>
            <a:pPr algn="l" marL="666239" indent="-333119" lvl="1">
              <a:lnSpc>
                <a:spcPts val="3826"/>
              </a:lnSpc>
              <a:buFont typeface="Arial"/>
              <a:buChar char="•"/>
            </a:pPr>
            <a:r>
              <a:rPr lang="en-US" sz="3085">
                <a:solidFill>
                  <a:srgbClr val="1E5B82"/>
                </a:solidFill>
                <a:latin typeface="Canva Sans Bold"/>
              </a:rPr>
              <a:t>Province:</a:t>
            </a:r>
            <a:r>
              <a:rPr lang="en-US" sz="3085">
                <a:solidFill>
                  <a:srgbClr val="1E5B82"/>
                </a:solidFill>
                <a:latin typeface="Canva Sans"/>
              </a:rPr>
              <a:t> Geographic subdivision within a country/region.</a:t>
            </a:r>
          </a:p>
          <a:p>
            <a:pPr algn="l">
              <a:lnSpc>
                <a:spcPts val="3826"/>
              </a:lnSpc>
            </a:pPr>
          </a:p>
          <a:p>
            <a:pPr algn="l" marL="666239" indent="-333119" lvl="1">
              <a:lnSpc>
                <a:spcPts val="3826"/>
              </a:lnSpc>
              <a:buFont typeface="Arial"/>
              <a:buChar char="•"/>
            </a:pPr>
            <a:r>
              <a:rPr lang="en-US" sz="3085">
                <a:solidFill>
                  <a:srgbClr val="1E5B82"/>
                </a:solidFill>
                <a:latin typeface="Canva Sans Bold"/>
              </a:rPr>
              <a:t>Country/Region:</a:t>
            </a:r>
            <a:r>
              <a:rPr lang="en-US" sz="3085">
                <a:solidFill>
                  <a:srgbClr val="1E5B82"/>
                </a:solidFill>
                <a:latin typeface="Canva Sans"/>
              </a:rPr>
              <a:t> Geographic entity where data is recorded.</a:t>
            </a:r>
          </a:p>
          <a:p>
            <a:pPr algn="l">
              <a:lnSpc>
                <a:spcPts val="3826"/>
              </a:lnSpc>
            </a:pPr>
          </a:p>
          <a:p>
            <a:pPr algn="l" marL="666239" indent="-333119" lvl="1">
              <a:lnSpc>
                <a:spcPts val="3826"/>
              </a:lnSpc>
              <a:buFont typeface="Arial"/>
              <a:buChar char="•"/>
            </a:pPr>
            <a:r>
              <a:rPr lang="en-US" sz="3085">
                <a:solidFill>
                  <a:srgbClr val="1E5B82"/>
                </a:solidFill>
                <a:latin typeface="Canva Sans Bold"/>
              </a:rPr>
              <a:t>Latitude:</a:t>
            </a:r>
            <a:r>
              <a:rPr lang="en-US" sz="3085">
                <a:solidFill>
                  <a:srgbClr val="1E5B82"/>
                </a:solidFill>
                <a:latin typeface="Canva Sans"/>
              </a:rPr>
              <a:t> North-south position on Earth's surface.</a:t>
            </a:r>
          </a:p>
          <a:p>
            <a:pPr algn="l">
              <a:lnSpc>
                <a:spcPts val="3826"/>
              </a:lnSpc>
            </a:pPr>
          </a:p>
          <a:p>
            <a:pPr algn="l" marL="666239" indent="-333119" lvl="1">
              <a:lnSpc>
                <a:spcPts val="3826"/>
              </a:lnSpc>
              <a:buFont typeface="Arial"/>
              <a:buChar char="•"/>
            </a:pPr>
            <a:r>
              <a:rPr lang="en-US" sz="3085">
                <a:solidFill>
                  <a:srgbClr val="1E5B82"/>
                </a:solidFill>
                <a:latin typeface="Canva Sans Bold"/>
              </a:rPr>
              <a:t>Longitude:</a:t>
            </a:r>
            <a:r>
              <a:rPr lang="en-US" sz="3085">
                <a:solidFill>
                  <a:srgbClr val="1E5B82"/>
                </a:solidFill>
                <a:latin typeface="Canva Sans"/>
              </a:rPr>
              <a:t> East-west position on Earth's surface.</a:t>
            </a:r>
          </a:p>
          <a:p>
            <a:pPr algn="l">
              <a:lnSpc>
                <a:spcPts val="3826"/>
              </a:lnSpc>
            </a:pPr>
          </a:p>
          <a:p>
            <a:pPr algn="l" marL="666239" indent="-333119" lvl="1">
              <a:lnSpc>
                <a:spcPts val="3826"/>
              </a:lnSpc>
              <a:buFont typeface="Arial"/>
              <a:buChar char="•"/>
            </a:pPr>
            <a:r>
              <a:rPr lang="en-US" sz="3085">
                <a:solidFill>
                  <a:srgbClr val="1E5B82"/>
                </a:solidFill>
                <a:latin typeface="Canva Sans Bold"/>
              </a:rPr>
              <a:t>Date: </a:t>
            </a:r>
            <a:r>
              <a:rPr lang="en-US" sz="3085">
                <a:solidFill>
                  <a:srgbClr val="1E5B82"/>
                </a:solidFill>
                <a:latin typeface="Canva Sans"/>
              </a:rPr>
              <a:t>Recorded date of CORONA VIRUS data.</a:t>
            </a:r>
          </a:p>
          <a:p>
            <a:pPr algn="l">
              <a:lnSpc>
                <a:spcPts val="3826"/>
              </a:lnSpc>
            </a:pPr>
          </a:p>
          <a:p>
            <a:pPr algn="l" marL="666239" indent="-333119" lvl="1">
              <a:lnSpc>
                <a:spcPts val="3826"/>
              </a:lnSpc>
              <a:buFont typeface="Arial"/>
              <a:buChar char="•"/>
            </a:pPr>
            <a:r>
              <a:rPr lang="en-US" sz="3085">
                <a:solidFill>
                  <a:srgbClr val="1E5B82"/>
                </a:solidFill>
                <a:latin typeface="Canva Sans Bold"/>
              </a:rPr>
              <a:t>Confirmed:</a:t>
            </a:r>
            <a:r>
              <a:rPr lang="en-US" sz="3085">
                <a:solidFill>
                  <a:srgbClr val="1E5B82"/>
                </a:solidFill>
                <a:latin typeface="Canva Sans"/>
              </a:rPr>
              <a:t> Number of diagnosed CORONA VIRUS cases.</a:t>
            </a:r>
          </a:p>
          <a:p>
            <a:pPr algn="l">
              <a:lnSpc>
                <a:spcPts val="3826"/>
              </a:lnSpc>
            </a:pPr>
          </a:p>
          <a:p>
            <a:pPr algn="l" marL="666239" indent="-333119" lvl="1">
              <a:lnSpc>
                <a:spcPts val="3826"/>
              </a:lnSpc>
              <a:buFont typeface="Arial"/>
              <a:buChar char="•"/>
            </a:pPr>
            <a:r>
              <a:rPr lang="en-US" sz="3085">
                <a:solidFill>
                  <a:srgbClr val="1E5B82"/>
                </a:solidFill>
                <a:latin typeface="Canva Sans Bold"/>
              </a:rPr>
              <a:t>Deaths:</a:t>
            </a:r>
            <a:r>
              <a:rPr lang="en-US" sz="3085">
                <a:solidFill>
                  <a:srgbClr val="1E5B82"/>
                </a:solidFill>
                <a:latin typeface="Canva Sans"/>
              </a:rPr>
              <a:t> Number of CORONA VIRUS related deaths.</a:t>
            </a:r>
          </a:p>
          <a:p>
            <a:pPr algn="l">
              <a:lnSpc>
                <a:spcPts val="3826"/>
              </a:lnSpc>
            </a:pPr>
          </a:p>
          <a:p>
            <a:pPr algn="l" marL="666239" indent="-333119" lvl="1">
              <a:lnSpc>
                <a:spcPts val="3826"/>
              </a:lnSpc>
              <a:buFont typeface="Arial"/>
              <a:buChar char="•"/>
            </a:pPr>
            <a:r>
              <a:rPr lang="en-US" sz="3085">
                <a:solidFill>
                  <a:srgbClr val="1E5B82"/>
                </a:solidFill>
                <a:latin typeface="Canva Sans Bold"/>
              </a:rPr>
              <a:t>Recovered:</a:t>
            </a:r>
            <a:r>
              <a:rPr lang="en-US" sz="3085">
                <a:solidFill>
                  <a:srgbClr val="1E5B82"/>
                </a:solidFill>
                <a:latin typeface="Canva Sans"/>
              </a:rPr>
              <a:t> Number of recovered CORONA VIRUS cases.</a:t>
            </a:r>
          </a:p>
          <a:p>
            <a:pPr algn="l">
              <a:lnSpc>
                <a:spcPts val="3826"/>
              </a:lnSpc>
            </a:pPr>
          </a:p>
        </p:txBody>
      </p:sp>
      <p:sp>
        <p:nvSpPr>
          <p:cNvPr name="Freeform 11" id="11"/>
          <p:cNvSpPr/>
          <p:nvPr/>
        </p:nvSpPr>
        <p:spPr>
          <a:xfrm flipH="false" flipV="false" rot="0">
            <a:off x="17245862" y="9409704"/>
            <a:ext cx="1024484" cy="1028700"/>
          </a:xfrm>
          <a:custGeom>
            <a:avLst/>
            <a:gdLst/>
            <a:ahLst/>
            <a:cxnLst/>
            <a:rect r="r" b="b" t="t" l="l"/>
            <a:pathLst>
              <a:path h="1028700" w="1024484">
                <a:moveTo>
                  <a:pt x="0" y="0"/>
                </a:moveTo>
                <a:lnTo>
                  <a:pt x="1024484" y="0"/>
                </a:lnTo>
                <a:lnTo>
                  <a:pt x="1024484" y="1028700"/>
                </a:lnTo>
                <a:lnTo>
                  <a:pt x="0" y="1028700"/>
                </a:lnTo>
                <a:lnTo>
                  <a:pt x="0" y="0"/>
                </a:lnTo>
                <a:close/>
              </a:path>
            </a:pathLst>
          </a:custGeom>
          <a:blipFill>
            <a:blip r:embed="rId3"/>
            <a:stretch>
              <a:fillRect l="0" t="0" r="0" b="0"/>
            </a:stretch>
          </a:blipFill>
        </p:spPr>
      </p:sp>
    </p:spTree>
  </p:cSld>
  <p:clrMapOvr>
    <a:masterClrMapping/>
  </p:clrMapOvr>
  <p:transition spd="fast">
    <p:cover di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TextBox 3" id="3"/>
          <p:cNvSpPr txBox="true"/>
          <p:nvPr/>
        </p:nvSpPr>
        <p:spPr>
          <a:xfrm rot="0">
            <a:off x="724349" y="5874120"/>
            <a:ext cx="7706464" cy="2099310"/>
          </a:xfrm>
          <a:prstGeom prst="rect">
            <a:avLst/>
          </a:prstGeom>
        </p:spPr>
        <p:txBody>
          <a:bodyPr anchor="t" rtlCol="false" tIns="0" lIns="0" bIns="0" rIns="0">
            <a:spAutoFit/>
          </a:bodyPr>
          <a:lstStyle/>
          <a:p>
            <a:pPr algn="just">
              <a:lnSpc>
                <a:spcPts val="5400"/>
              </a:lnSpc>
            </a:pPr>
            <a:r>
              <a:rPr lang="en-US" sz="5400">
                <a:solidFill>
                  <a:srgbClr val="000000"/>
                </a:solidFill>
                <a:latin typeface="Garet Ultra-Bold"/>
              </a:rPr>
              <a:t>DATA EXPLORATION</a:t>
            </a:r>
          </a:p>
          <a:p>
            <a:pPr algn="just">
              <a:lnSpc>
                <a:spcPts val="5400"/>
              </a:lnSpc>
            </a:pPr>
            <a:r>
              <a:rPr lang="en-US" sz="5400">
                <a:solidFill>
                  <a:srgbClr val="000000"/>
                </a:solidFill>
                <a:latin typeface="Garet Ultra-Bold"/>
              </a:rPr>
              <a:t>&amp;</a:t>
            </a:r>
          </a:p>
          <a:p>
            <a:pPr algn="just">
              <a:lnSpc>
                <a:spcPts val="5400"/>
              </a:lnSpc>
            </a:pPr>
            <a:r>
              <a:rPr lang="en-US" sz="5400">
                <a:solidFill>
                  <a:srgbClr val="000000"/>
                </a:solidFill>
                <a:latin typeface="Garet Ultra-Bold"/>
              </a:rPr>
              <a:t>KEY INSIGHTS</a:t>
            </a:r>
          </a:p>
        </p:txBody>
      </p:sp>
      <p:sp>
        <p:nvSpPr>
          <p:cNvPr name="TextBox 4" id="4"/>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
        <p:nvSpPr>
          <p:cNvPr name="Freeform 5" id="5"/>
          <p:cNvSpPr/>
          <p:nvPr/>
        </p:nvSpPr>
        <p:spPr>
          <a:xfrm flipH="false" flipV="false" rot="0">
            <a:off x="17096804" y="0"/>
            <a:ext cx="1191196" cy="1196098"/>
          </a:xfrm>
          <a:custGeom>
            <a:avLst/>
            <a:gdLst/>
            <a:ahLst/>
            <a:cxnLst/>
            <a:rect r="r" b="b" t="t" l="l"/>
            <a:pathLst>
              <a:path h="1196098" w="1191196">
                <a:moveTo>
                  <a:pt x="0" y="0"/>
                </a:moveTo>
                <a:lnTo>
                  <a:pt x="1191196" y="0"/>
                </a:lnTo>
                <a:lnTo>
                  <a:pt x="1191196" y="1196098"/>
                </a:lnTo>
                <a:lnTo>
                  <a:pt x="0" y="1196098"/>
                </a:lnTo>
                <a:lnTo>
                  <a:pt x="0" y="0"/>
                </a:lnTo>
                <a:close/>
              </a:path>
            </a:pathLst>
          </a:custGeom>
          <a:blipFill>
            <a:blip r:embed="rId3"/>
            <a:stretch>
              <a:fillRect l="0" t="0" r="0" b="0"/>
            </a:stretch>
          </a:blipFill>
        </p:spPr>
      </p:sp>
      <p:sp>
        <p:nvSpPr>
          <p:cNvPr name="TextBox 6" id="6"/>
          <p:cNvSpPr txBox="true"/>
          <p:nvPr/>
        </p:nvSpPr>
        <p:spPr>
          <a:xfrm rot="0">
            <a:off x="724349" y="8505826"/>
            <a:ext cx="8168195" cy="752474"/>
          </a:xfrm>
          <a:prstGeom prst="rect">
            <a:avLst/>
          </a:prstGeom>
        </p:spPr>
        <p:txBody>
          <a:bodyPr anchor="t" rtlCol="false" tIns="0" lIns="0" bIns="0" rIns="0">
            <a:spAutoFit/>
          </a:bodyPr>
          <a:lstStyle/>
          <a:p>
            <a:pPr algn="l">
              <a:lnSpc>
                <a:spcPts val="2999"/>
              </a:lnSpc>
            </a:pPr>
            <a:r>
              <a:rPr lang="en-US" sz="2999">
                <a:solidFill>
                  <a:srgbClr val="FFFFFF"/>
                </a:solidFill>
                <a:latin typeface="Garet"/>
              </a:rPr>
              <a:t>All analysis were done using SQL (MySQL)</a:t>
            </a:r>
          </a:p>
          <a:p>
            <a:pPr algn="l">
              <a:lnSpc>
                <a:spcPts val="2999"/>
              </a:lnSpc>
            </a:pPr>
            <a:r>
              <a:rPr lang="en-US" sz="2999">
                <a:solidFill>
                  <a:srgbClr val="FFFFFF"/>
                </a:solidFill>
                <a:latin typeface="Garet"/>
              </a:rPr>
              <a:t>to gain insights on the data.</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041" t="-17290" r="-10679" b="-2370"/>
            </a:stretch>
          </a:blipFill>
        </p:spPr>
      </p:sp>
      <p:sp>
        <p:nvSpPr>
          <p:cNvPr name="Freeform 3" id="3"/>
          <p:cNvSpPr/>
          <p:nvPr/>
        </p:nvSpPr>
        <p:spPr>
          <a:xfrm flipH="false" flipV="false" rot="0">
            <a:off x="17096804" y="-155681"/>
            <a:ext cx="1191196" cy="1196098"/>
          </a:xfrm>
          <a:custGeom>
            <a:avLst/>
            <a:gdLst/>
            <a:ahLst/>
            <a:cxnLst/>
            <a:rect r="r" b="b" t="t" l="l"/>
            <a:pathLst>
              <a:path h="1196098" w="1191196">
                <a:moveTo>
                  <a:pt x="0" y="0"/>
                </a:moveTo>
                <a:lnTo>
                  <a:pt x="1191196" y="0"/>
                </a:lnTo>
                <a:lnTo>
                  <a:pt x="1191196" y="1196099"/>
                </a:lnTo>
                <a:lnTo>
                  <a:pt x="0" y="1196099"/>
                </a:lnTo>
                <a:lnTo>
                  <a:pt x="0" y="0"/>
                </a:lnTo>
                <a:close/>
              </a:path>
            </a:pathLst>
          </a:custGeom>
          <a:blipFill>
            <a:blip r:embed="rId3"/>
            <a:stretch>
              <a:fillRect l="0" t="0" r="0" b="0"/>
            </a:stretch>
          </a:blipFill>
        </p:spPr>
      </p:sp>
      <p:sp>
        <p:nvSpPr>
          <p:cNvPr name="Freeform 4" id="4"/>
          <p:cNvSpPr/>
          <p:nvPr/>
        </p:nvSpPr>
        <p:spPr>
          <a:xfrm flipH="false" flipV="false" rot="0">
            <a:off x="4688695" y="2285681"/>
            <a:ext cx="9554944" cy="4377386"/>
          </a:xfrm>
          <a:custGeom>
            <a:avLst/>
            <a:gdLst/>
            <a:ahLst/>
            <a:cxnLst/>
            <a:rect r="r" b="b" t="t" l="l"/>
            <a:pathLst>
              <a:path h="4377386" w="9554944">
                <a:moveTo>
                  <a:pt x="0" y="0"/>
                </a:moveTo>
                <a:lnTo>
                  <a:pt x="9554945" y="0"/>
                </a:lnTo>
                <a:lnTo>
                  <a:pt x="9554945" y="4377386"/>
                </a:lnTo>
                <a:lnTo>
                  <a:pt x="0" y="4377386"/>
                </a:lnTo>
                <a:lnTo>
                  <a:pt x="0" y="0"/>
                </a:lnTo>
                <a:close/>
              </a:path>
            </a:pathLst>
          </a:custGeom>
          <a:blipFill>
            <a:blip r:embed="rId4"/>
            <a:stretch>
              <a:fillRect l="0" t="0" r="-15550" b="0"/>
            </a:stretch>
          </a:blipFill>
        </p:spPr>
      </p:sp>
      <p:sp>
        <p:nvSpPr>
          <p:cNvPr name="Freeform 5" id="5"/>
          <p:cNvSpPr/>
          <p:nvPr/>
        </p:nvSpPr>
        <p:spPr>
          <a:xfrm flipH="false" flipV="false" rot="0">
            <a:off x="4688695" y="7053044"/>
            <a:ext cx="9554944" cy="1445776"/>
          </a:xfrm>
          <a:custGeom>
            <a:avLst/>
            <a:gdLst/>
            <a:ahLst/>
            <a:cxnLst/>
            <a:rect r="r" b="b" t="t" l="l"/>
            <a:pathLst>
              <a:path h="1445776" w="9554944">
                <a:moveTo>
                  <a:pt x="0" y="0"/>
                </a:moveTo>
                <a:lnTo>
                  <a:pt x="9554945" y="0"/>
                </a:lnTo>
                <a:lnTo>
                  <a:pt x="9554945" y="1445776"/>
                </a:lnTo>
                <a:lnTo>
                  <a:pt x="0" y="1445776"/>
                </a:lnTo>
                <a:lnTo>
                  <a:pt x="0" y="0"/>
                </a:lnTo>
                <a:close/>
              </a:path>
            </a:pathLst>
          </a:custGeom>
          <a:blipFill>
            <a:blip r:embed="rId5"/>
            <a:stretch>
              <a:fillRect l="0" t="0" r="-1416" b="0"/>
            </a:stretch>
          </a:blipFill>
        </p:spPr>
      </p:sp>
      <p:sp>
        <p:nvSpPr>
          <p:cNvPr name="TextBox 6" id="6"/>
          <p:cNvSpPr txBox="true"/>
          <p:nvPr/>
        </p:nvSpPr>
        <p:spPr>
          <a:xfrm rot="0">
            <a:off x="0" y="-276225"/>
            <a:ext cx="2041942" cy="1616551"/>
          </a:xfrm>
          <a:prstGeom prst="rect">
            <a:avLst/>
          </a:prstGeom>
        </p:spPr>
        <p:txBody>
          <a:bodyPr anchor="t" rtlCol="false" tIns="0" lIns="0" bIns="0" rIns="0">
            <a:spAutoFit/>
          </a:bodyPr>
          <a:lstStyle/>
          <a:p>
            <a:pPr algn="ctr" marL="0" indent="0" lvl="0">
              <a:lnSpc>
                <a:spcPts val="12136"/>
              </a:lnSpc>
              <a:spcBef>
                <a:spcPct val="0"/>
              </a:spcBef>
            </a:pPr>
            <a:r>
              <a:rPr lang="en-US" sz="8794">
                <a:solidFill>
                  <a:srgbClr val="1E5B82"/>
                </a:solidFill>
                <a:latin typeface="Codec Pro ExtraBold"/>
              </a:rPr>
              <a:t>05</a:t>
            </a:r>
          </a:p>
        </p:txBody>
      </p:sp>
      <p:sp>
        <p:nvSpPr>
          <p:cNvPr name="TextBox 7" id="7"/>
          <p:cNvSpPr txBox="true"/>
          <p:nvPr/>
        </p:nvSpPr>
        <p:spPr>
          <a:xfrm rot="0">
            <a:off x="3062782" y="755888"/>
            <a:ext cx="12160496" cy="1529794"/>
          </a:xfrm>
          <a:prstGeom prst="rect">
            <a:avLst/>
          </a:prstGeom>
        </p:spPr>
        <p:txBody>
          <a:bodyPr anchor="t" rtlCol="false" tIns="0" lIns="0" bIns="0" rIns="0">
            <a:spAutoFit/>
          </a:bodyPr>
          <a:lstStyle/>
          <a:p>
            <a:pPr algn="ctr" marL="0" indent="0" lvl="0">
              <a:lnSpc>
                <a:spcPts val="3998"/>
              </a:lnSpc>
              <a:spcBef>
                <a:spcPct val="0"/>
              </a:spcBef>
            </a:pPr>
            <a:r>
              <a:rPr lang="en-US" sz="3998" strike="noStrike" u="none">
                <a:solidFill>
                  <a:srgbClr val="000000"/>
                </a:solidFill>
                <a:latin typeface="Garet Bold"/>
              </a:rPr>
              <a:t>To avoid any errors, checks for missing / null values  was first carried out.</a:t>
            </a:r>
          </a:p>
          <a:p>
            <a:pPr algn="ctr" marL="0" indent="0" lvl="0">
              <a:lnSpc>
                <a:spcPts val="3998"/>
              </a:lnSpc>
              <a:spcBef>
                <a:spcPct val="0"/>
              </a:spcBef>
            </a:pPr>
          </a:p>
        </p:txBody>
      </p:sp>
      <p:sp>
        <p:nvSpPr>
          <p:cNvPr name="TextBox 8" id="8"/>
          <p:cNvSpPr txBox="true"/>
          <p:nvPr/>
        </p:nvSpPr>
        <p:spPr>
          <a:xfrm rot="0">
            <a:off x="4688695" y="8792121"/>
            <a:ext cx="9554944" cy="1123923"/>
          </a:xfrm>
          <a:prstGeom prst="rect">
            <a:avLst/>
          </a:prstGeom>
        </p:spPr>
        <p:txBody>
          <a:bodyPr anchor="t" rtlCol="false" tIns="0" lIns="0" bIns="0" rIns="0">
            <a:spAutoFit/>
          </a:bodyPr>
          <a:lstStyle/>
          <a:p>
            <a:pPr algn="just">
              <a:lnSpc>
                <a:spcPts val="2998"/>
              </a:lnSpc>
            </a:pPr>
            <a:r>
              <a:rPr lang="en-US" sz="2998">
                <a:solidFill>
                  <a:srgbClr val="FFFFFF"/>
                </a:solidFill>
                <a:latin typeface="Garet"/>
              </a:rPr>
              <a:t>No missing or null values and it requires no update statement to replace all nulls with zero.</a:t>
            </a:r>
          </a:p>
          <a:p>
            <a:pPr algn="just">
              <a:lnSpc>
                <a:spcPts val="2998"/>
              </a:lnSpc>
            </a:pPr>
          </a:p>
        </p:txBody>
      </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DAGHXjR4IyY</dc:identifier>
  <dcterms:modified xsi:type="dcterms:W3CDTF">2011-08-01T06:04:30Z</dcterms:modified>
  <cp:revision>1</cp:revision>
  <dc:title>Mentorness Project 1 - COVID 19 SQL Analysis</dc:title>
</cp:coreProperties>
</file>